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8" r:id="rId2"/>
    <p:sldMasterId id="2147483673" r:id="rId3"/>
    <p:sldMasterId id="2147483661" r:id="rId4"/>
  </p:sldMasterIdLst>
  <p:sldIdLst>
    <p:sldId id="256" r:id="rId5"/>
    <p:sldId id="262" r:id="rId6"/>
    <p:sldId id="264" r:id="rId7"/>
    <p:sldId id="263" r:id="rId8"/>
    <p:sldId id="1524" r:id="rId9"/>
    <p:sldId id="321" r:id="rId10"/>
    <p:sldId id="328" r:id="rId11"/>
    <p:sldId id="327" r:id="rId12"/>
    <p:sldId id="257" r:id="rId13"/>
    <p:sldId id="260" r:id="rId14"/>
    <p:sldId id="271" r:id="rId15"/>
    <p:sldId id="1539" r:id="rId16"/>
    <p:sldId id="272" r:id="rId17"/>
    <p:sldId id="269" r:id="rId18"/>
    <p:sldId id="275" r:id="rId19"/>
    <p:sldId id="276" r:id="rId20"/>
    <p:sldId id="277" r:id="rId21"/>
    <p:sldId id="280" r:id="rId22"/>
    <p:sldId id="274" r:id="rId23"/>
    <p:sldId id="1545" r:id="rId24"/>
    <p:sldId id="281" r:id="rId25"/>
    <p:sldId id="1622" r:id="rId26"/>
    <p:sldId id="282" r:id="rId27"/>
    <p:sldId id="284" r:id="rId28"/>
    <p:sldId id="283" r:id="rId29"/>
    <p:sldId id="268" r:id="rId30"/>
    <p:sldId id="267" r:id="rId31"/>
    <p:sldId id="288" r:id="rId32"/>
    <p:sldId id="287" r:id="rId33"/>
    <p:sldId id="289" r:id="rId34"/>
    <p:sldId id="286" r:id="rId35"/>
    <p:sldId id="290" r:id="rId36"/>
    <p:sldId id="293" r:id="rId37"/>
    <p:sldId id="294" r:id="rId38"/>
    <p:sldId id="297" r:id="rId39"/>
    <p:sldId id="295" r:id="rId40"/>
    <p:sldId id="298" r:id="rId41"/>
    <p:sldId id="299" r:id="rId42"/>
    <p:sldId id="296" r:id="rId43"/>
    <p:sldId id="300" r:id="rId44"/>
    <p:sldId id="323" r:id="rId45"/>
    <p:sldId id="318" r:id="rId46"/>
    <p:sldId id="325" r:id="rId47"/>
    <p:sldId id="324" r:id="rId48"/>
    <p:sldId id="407" r:id="rId49"/>
    <p:sldId id="1626" r:id="rId50"/>
    <p:sldId id="266" r:id="rId51"/>
    <p:sldId id="1627" r:id="rId52"/>
    <p:sldId id="265" r:id="rId53"/>
    <p:sldId id="525" r:id="rId54"/>
    <p:sldId id="766" r:id="rId55"/>
    <p:sldId id="768" r:id="rId56"/>
    <p:sldId id="769" r:id="rId57"/>
    <p:sldId id="1653" r:id="rId58"/>
    <p:sldId id="1633" r:id="rId59"/>
    <p:sldId id="1680" r:id="rId60"/>
    <p:sldId id="1572" r:id="rId61"/>
    <p:sldId id="1560" r:id="rId62"/>
    <p:sldId id="1673" r:id="rId63"/>
    <p:sldId id="1674" r:id="rId64"/>
    <p:sldId id="1675" r:id="rId65"/>
    <p:sldId id="1676" r:id="rId66"/>
    <p:sldId id="1677" r:id="rId67"/>
    <p:sldId id="1678" r:id="rId68"/>
    <p:sldId id="1679" r:id="rId69"/>
    <p:sldId id="524" r:id="rId70"/>
    <p:sldId id="1574" r:id="rId71"/>
    <p:sldId id="1575" r:id="rId72"/>
    <p:sldId id="1576" r:id="rId73"/>
    <p:sldId id="1577" r:id="rId74"/>
    <p:sldId id="1573" r:id="rId75"/>
    <p:sldId id="1558" r:id="rId76"/>
    <p:sldId id="771" r:id="rId77"/>
    <p:sldId id="772" r:id="rId78"/>
    <p:sldId id="764" r:id="rId79"/>
    <p:sldId id="1534" r:id="rId80"/>
    <p:sldId id="1682" r:id="rId81"/>
    <p:sldId id="1628" r:id="rId82"/>
    <p:sldId id="650" r:id="rId83"/>
    <p:sldId id="536" r:id="rId84"/>
    <p:sldId id="1686" r:id="rId85"/>
    <p:sldId id="1687" r:id="rId86"/>
    <p:sldId id="329" r:id="rId87"/>
    <p:sldId id="1664" r:id="rId88"/>
    <p:sldId id="1611" r:id="rId89"/>
    <p:sldId id="1665" r:id="rId90"/>
    <p:sldId id="1604" r:id="rId91"/>
    <p:sldId id="1667" r:id="rId92"/>
    <p:sldId id="1663" r:id="rId93"/>
    <p:sldId id="1666" r:id="rId94"/>
    <p:sldId id="1564" r:id="rId95"/>
    <p:sldId id="1669" r:id="rId96"/>
    <p:sldId id="1668" r:id="rId97"/>
    <p:sldId id="1620" r:id="rId98"/>
    <p:sldId id="1685"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58" d="100"/>
          <a:sy n="58" d="100"/>
        </p:scale>
        <p:origin x="92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Arkusz1!$B$1</c:f>
              <c:strCache>
                <c:ptCount val="1"/>
                <c:pt idx="0">
                  <c:v>Sprzedaż</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2-6A52-450E-9CF0-02E3091F5D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52-450E-9CF0-02E3091F5D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52-450E-9CF0-02E3091F5DF1}"/>
              </c:ext>
            </c:extLst>
          </c:dPt>
          <c:dPt>
            <c:idx val="3"/>
            <c:bubble3D val="0"/>
            <c:explosion val="0"/>
            <c:spPr>
              <a:solidFill>
                <a:schemeClr val="accent4"/>
              </a:solidFill>
              <a:ln w="19050">
                <a:solidFill>
                  <a:schemeClr val="lt1"/>
                </a:solidFill>
              </a:ln>
              <a:effectLst/>
            </c:spPr>
            <c:extLst>
              <c:ext xmlns:c16="http://schemas.microsoft.com/office/drawing/2014/chart" uri="{C3380CC4-5D6E-409C-BE32-E72D297353CC}">
                <c16:uniqueId val="{00000004-6A52-450E-9CF0-02E3091F5DF1}"/>
              </c:ext>
            </c:extLst>
          </c:dPt>
          <c:dLbls>
            <c:dLbl>
              <c:idx val="0"/>
              <c:layout>
                <c:manualLayout>
                  <c:x val="-0.18091895649015211"/>
                  <c:y val="0.2257279164485835"/>
                </c:manualLayout>
              </c:layout>
              <c:tx>
                <c:rich>
                  <a:bodyPr/>
                  <a:lstStyle/>
                  <a:p>
                    <a:r>
                      <a:rPr lang="en-US"/>
                      <a:t>BEZWARUNKOWA </a:t>
                    </a:r>
                    <a:br>
                      <a:rPr lang="en-US"/>
                    </a:br>
                    <a:r>
                      <a:rPr lang="en-US"/>
                      <a:t>WARTOŚĆ</a:t>
                    </a:r>
                    <a:endParaRPr lang="en-US" dirty="0"/>
                  </a:p>
                </c:rich>
              </c:tx>
              <c:dLblPos val="bestFi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A52-450E-9CF0-02E3091F5DF1}"/>
                </c:ext>
              </c:extLst>
            </c:dLbl>
            <c:dLbl>
              <c:idx val="1"/>
              <c:layout>
                <c:manualLayout>
                  <c:x val="-0.15177011767253573"/>
                  <c:y val="-0.21489366566198012"/>
                </c:manualLayout>
              </c:layout>
              <c:tx>
                <c:rich>
                  <a:bodyPr/>
                  <a:lstStyle/>
                  <a:p>
                    <a:r>
                      <a:rPr lang="en-US"/>
                      <a:t>AUTONOMIA</a:t>
                    </a:r>
                  </a:p>
                </c:rich>
              </c:tx>
              <c:dLblPos val="bestFi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6A52-450E-9CF0-02E3091F5DF1}"/>
                </c:ext>
              </c:extLst>
            </c:dLbl>
            <c:dLbl>
              <c:idx val="2"/>
              <c:layout>
                <c:manualLayout>
                  <c:x val="0.20244607985246396"/>
                  <c:y val="-0.2715702588722243"/>
                </c:manualLayout>
              </c:layout>
              <c:tx>
                <c:rich>
                  <a:bodyPr/>
                  <a:lstStyle/>
                  <a:p>
                    <a:r>
                      <a:rPr lang="en-US"/>
                      <a:t>DOWARTOŚCIOWANIE</a:t>
                    </a:r>
                  </a:p>
                </c:rich>
              </c:tx>
              <c:dLblPos val="bestFit"/>
              <c:showLegendKey val="0"/>
              <c:showVal val="0"/>
              <c:showCatName val="0"/>
              <c:showSerName val="1"/>
              <c:showPercent val="0"/>
              <c:showBubbleSize val="0"/>
              <c:extLst>
                <c:ext xmlns:c15="http://schemas.microsoft.com/office/drawing/2012/chart" uri="{CE6537A1-D6FC-4f65-9D91-7224C49458BB}">
                  <c15:layout>
                    <c:manualLayout>
                      <c:w val="0.26111245778074277"/>
                      <c:h val="0.11362848256237178"/>
                    </c:manualLayout>
                  </c15:layout>
                </c:ext>
                <c:ext xmlns:c16="http://schemas.microsoft.com/office/drawing/2014/chart" uri="{C3380CC4-5D6E-409C-BE32-E72D297353CC}">
                  <c16:uniqueId val="{00000005-6A52-450E-9CF0-02E3091F5DF1}"/>
                </c:ext>
              </c:extLst>
            </c:dLbl>
            <c:dLbl>
              <c:idx val="3"/>
              <c:layout>
                <c:manualLayout>
                  <c:x val="0.14279445203158891"/>
                  <c:y val="0.22090879010474007"/>
                </c:manualLayout>
              </c:layout>
              <c:tx>
                <c:rich>
                  <a:bodyPr/>
                  <a:lstStyle/>
                  <a:p>
                    <a:r>
                      <a:rPr lang="en-US"/>
                      <a:t>TRAFNA </a:t>
                    </a:r>
                    <a:br>
                      <a:rPr lang="en-US"/>
                    </a:br>
                    <a:r>
                      <a:rPr lang="en-US"/>
                      <a:t>EMPATIA</a:t>
                    </a:r>
                  </a:p>
                </c:rich>
              </c:tx>
              <c:dLblPos val="bestFi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6A52-450E-9CF0-02E3091F5DF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pl-PL"/>
              </a:p>
            </c:txPr>
            <c:dLblPos val="ctr"/>
            <c:showLegendKey val="0"/>
            <c:showVal val="0"/>
            <c:showCatName val="0"/>
            <c:showSerName val="1"/>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1. kwartał</c:v>
                </c:pt>
                <c:pt idx="1">
                  <c:v>2. kwartał</c:v>
                </c:pt>
                <c:pt idx="2">
                  <c:v>3. kwartał</c:v>
                </c:pt>
                <c:pt idx="3">
                  <c:v>4. kwartał</c:v>
                </c:pt>
              </c:strCache>
            </c:strRef>
          </c:cat>
          <c:val>
            <c:numRef>
              <c:f>Arkusz1!$B$2:$B$5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6A52-450E-9CF0-02E3091F5DF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FDE060-800B-4EF5-8A61-17D5C0F513B1}" type="doc">
      <dgm:prSet loTypeId="urn:microsoft.com/office/officeart/2005/8/layout/cycle8" loCatId="cycle" qsTypeId="urn:microsoft.com/office/officeart/2005/8/quickstyle/3d1" qsCatId="3D" csTypeId="urn:microsoft.com/office/officeart/2005/8/colors/colorful5" csCatId="colorful" phldr="1"/>
      <dgm:spPr/>
    </dgm:pt>
    <dgm:pt modelId="{70607D07-CF33-4A1B-A1A9-2A1C03AA091E}">
      <dgm:prSet phldrT="[Tekst]" custT="1"/>
      <dgm:spPr>
        <a:solidFill>
          <a:schemeClr val="accent2">
            <a:lumMod val="75000"/>
          </a:schemeClr>
        </a:solidFill>
      </dgm:spPr>
      <dgm:t>
        <a:bodyPr/>
        <a:lstStyle/>
        <a:p>
          <a:r>
            <a:rPr lang="pl-PL" sz="1800" dirty="0">
              <a:solidFill>
                <a:schemeClr val="bg1"/>
              </a:solidFill>
            </a:rPr>
            <a:t>Faza utrzyma-</a:t>
          </a:r>
          <a:r>
            <a:rPr lang="pl-PL" sz="1800" dirty="0" err="1">
              <a:solidFill>
                <a:schemeClr val="bg1"/>
              </a:solidFill>
            </a:rPr>
            <a:t>nia</a:t>
          </a:r>
          <a:endParaRPr lang="pl-PL" sz="1800" dirty="0">
            <a:solidFill>
              <a:schemeClr val="bg1"/>
            </a:solidFill>
          </a:endParaRPr>
        </a:p>
      </dgm:t>
    </dgm:pt>
    <dgm:pt modelId="{4852269E-540C-44F9-85BD-285AD1FB3034}" type="parTrans" cxnId="{78C96A19-A53C-4A60-AB79-B334C2186CDF}">
      <dgm:prSet/>
      <dgm:spPr/>
      <dgm:t>
        <a:bodyPr/>
        <a:lstStyle/>
        <a:p>
          <a:endParaRPr lang="pl-PL"/>
        </a:p>
      </dgm:t>
    </dgm:pt>
    <dgm:pt modelId="{5CCF04F0-1A91-4CE2-8322-D6E32133F311}" type="sibTrans" cxnId="{78C96A19-A53C-4A60-AB79-B334C2186CDF}">
      <dgm:prSet/>
      <dgm:spPr/>
      <dgm:t>
        <a:bodyPr/>
        <a:lstStyle/>
        <a:p>
          <a:endParaRPr lang="pl-PL"/>
        </a:p>
      </dgm:t>
    </dgm:pt>
    <dgm:pt modelId="{B9506674-F22E-4BE8-A132-9C7963ACE8EF}">
      <dgm:prSet phldrT="[Tekst]" custT="1"/>
      <dgm:spPr>
        <a:solidFill>
          <a:srgbClr val="CC3399"/>
        </a:solidFill>
      </dgm:spPr>
      <dgm:t>
        <a:bodyPr/>
        <a:lstStyle/>
        <a:p>
          <a:r>
            <a:rPr lang="pl-PL" sz="1800" dirty="0">
              <a:solidFill>
                <a:schemeClr val="tx1"/>
              </a:solidFill>
            </a:rPr>
            <a:t>Faza</a:t>
          </a:r>
        </a:p>
        <a:p>
          <a:r>
            <a:rPr lang="pl-PL" sz="1800" dirty="0">
              <a:solidFill>
                <a:schemeClr val="tx1"/>
              </a:solidFill>
            </a:rPr>
            <a:t>nawrotu</a:t>
          </a:r>
        </a:p>
      </dgm:t>
    </dgm:pt>
    <dgm:pt modelId="{C4C7213C-12E2-4B32-B83A-7F2F509975BE}" type="parTrans" cxnId="{ABC9E333-7B2D-45E4-A99F-BF42B1368941}">
      <dgm:prSet/>
      <dgm:spPr/>
      <dgm:t>
        <a:bodyPr/>
        <a:lstStyle/>
        <a:p>
          <a:endParaRPr lang="pl-PL"/>
        </a:p>
      </dgm:t>
    </dgm:pt>
    <dgm:pt modelId="{C84807AD-03A7-4492-B568-4AFB42B55452}" type="sibTrans" cxnId="{ABC9E333-7B2D-45E4-A99F-BF42B1368941}">
      <dgm:prSet/>
      <dgm:spPr/>
      <dgm:t>
        <a:bodyPr/>
        <a:lstStyle/>
        <a:p>
          <a:endParaRPr lang="pl-PL"/>
        </a:p>
      </dgm:t>
    </dgm:pt>
    <dgm:pt modelId="{21F63944-572C-4026-8AB5-A95F8E364A03}">
      <dgm:prSet custT="1"/>
      <dgm:spPr>
        <a:solidFill>
          <a:srgbClr val="FFC000"/>
        </a:solidFill>
      </dgm:spPr>
      <dgm:t>
        <a:bodyPr/>
        <a:lstStyle/>
        <a:p>
          <a:r>
            <a:rPr lang="pl-PL" sz="2000" dirty="0">
              <a:solidFill>
                <a:schemeClr val="bg1"/>
              </a:solidFill>
            </a:rPr>
            <a:t>Faza</a:t>
          </a:r>
          <a:r>
            <a:rPr lang="pl-PL" sz="2400" dirty="0">
              <a:solidFill>
                <a:schemeClr val="bg1"/>
              </a:solidFill>
            </a:rPr>
            <a:t> </a:t>
          </a:r>
          <a:r>
            <a:rPr lang="pl-PL" sz="2000" dirty="0">
              <a:solidFill>
                <a:schemeClr val="bg1"/>
              </a:solidFill>
            </a:rPr>
            <a:t>kontem- </a:t>
          </a:r>
          <a:r>
            <a:rPr lang="pl-PL" sz="2000" dirty="0" err="1">
              <a:solidFill>
                <a:schemeClr val="bg1"/>
              </a:solidFill>
            </a:rPr>
            <a:t>placji</a:t>
          </a:r>
          <a:endParaRPr lang="pl-PL" sz="2000" dirty="0">
            <a:solidFill>
              <a:schemeClr val="bg1"/>
            </a:solidFill>
          </a:endParaRPr>
        </a:p>
      </dgm:t>
    </dgm:pt>
    <dgm:pt modelId="{CCD2DA1D-37D0-4552-B22F-39B241CF7DAD}" type="parTrans" cxnId="{71FCF46D-8851-417D-AB07-35691E77CC1E}">
      <dgm:prSet/>
      <dgm:spPr/>
      <dgm:t>
        <a:bodyPr/>
        <a:lstStyle/>
        <a:p>
          <a:endParaRPr lang="pl-PL"/>
        </a:p>
      </dgm:t>
    </dgm:pt>
    <dgm:pt modelId="{C8B174D4-04E4-4EB7-93E4-805286436305}" type="sibTrans" cxnId="{71FCF46D-8851-417D-AB07-35691E77CC1E}">
      <dgm:prSet/>
      <dgm:spPr/>
      <dgm:t>
        <a:bodyPr/>
        <a:lstStyle/>
        <a:p>
          <a:endParaRPr lang="pl-PL"/>
        </a:p>
      </dgm:t>
    </dgm:pt>
    <dgm:pt modelId="{59548E00-45ED-4F46-9DE2-A0D152DC91CA}">
      <dgm:prSet custT="1"/>
      <dgm:spPr>
        <a:solidFill>
          <a:srgbClr val="00B0F0"/>
        </a:solidFill>
      </dgm:spPr>
      <dgm:t>
        <a:bodyPr/>
        <a:lstStyle/>
        <a:p>
          <a:r>
            <a:rPr lang="pl-PL" sz="1800" dirty="0">
              <a:solidFill>
                <a:schemeClr val="bg1"/>
              </a:solidFill>
            </a:rPr>
            <a:t>Faza aktywnej zmiany</a:t>
          </a:r>
        </a:p>
      </dgm:t>
    </dgm:pt>
    <dgm:pt modelId="{95AA293C-5D7A-40B0-8A55-67F6FAE68132}" type="parTrans" cxnId="{B7E0B096-91E6-43C9-ACDE-86E5B8721C19}">
      <dgm:prSet/>
      <dgm:spPr/>
      <dgm:t>
        <a:bodyPr/>
        <a:lstStyle/>
        <a:p>
          <a:endParaRPr lang="pl-PL"/>
        </a:p>
      </dgm:t>
    </dgm:pt>
    <dgm:pt modelId="{D844BC80-AA43-481F-8C8B-0D31C8FCD5A6}" type="sibTrans" cxnId="{B7E0B096-91E6-43C9-ACDE-86E5B8721C19}">
      <dgm:prSet/>
      <dgm:spPr/>
      <dgm:t>
        <a:bodyPr/>
        <a:lstStyle/>
        <a:p>
          <a:endParaRPr lang="pl-PL"/>
        </a:p>
      </dgm:t>
    </dgm:pt>
    <dgm:pt modelId="{9BC90271-62F4-4789-8F10-DB49DD1E5CBE}">
      <dgm:prSet custT="1"/>
      <dgm:spPr>
        <a:solidFill>
          <a:srgbClr val="00C057"/>
        </a:solidFill>
      </dgm:spPr>
      <dgm:t>
        <a:bodyPr/>
        <a:lstStyle/>
        <a:p>
          <a:r>
            <a:rPr lang="pl-PL" sz="1800" dirty="0">
              <a:solidFill>
                <a:schemeClr val="bg1"/>
              </a:solidFill>
            </a:rPr>
            <a:t>Faza </a:t>
          </a:r>
          <a:r>
            <a:rPr lang="pl-PL" sz="1800" dirty="0" err="1">
              <a:solidFill>
                <a:schemeClr val="bg1"/>
              </a:solidFill>
            </a:rPr>
            <a:t>przygoto</a:t>
          </a:r>
          <a:r>
            <a:rPr lang="pl-PL" sz="1800" dirty="0">
              <a:solidFill>
                <a:schemeClr val="bg1"/>
              </a:solidFill>
            </a:rPr>
            <a:t>-   </a:t>
          </a:r>
          <a:r>
            <a:rPr lang="pl-PL" sz="1800" dirty="0" err="1">
              <a:solidFill>
                <a:schemeClr val="bg1"/>
              </a:solidFill>
            </a:rPr>
            <a:t>wania</a:t>
          </a:r>
          <a:r>
            <a:rPr lang="pl-PL" sz="1800" dirty="0">
              <a:solidFill>
                <a:schemeClr val="bg1"/>
              </a:solidFill>
            </a:rPr>
            <a:t>/ decyzji</a:t>
          </a:r>
        </a:p>
      </dgm:t>
    </dgm:pt>
    <dgm:pt modelId="{B15D7269-57CE-41B6-8AF4-DE0ADFB5619F}" type="parTrans" cxnId="{4A8B0B75-AC10-4AE8-B7C4-86599F0B4793}">
      <dgm:prSet/>
      <dgm:spPr/>
      <dgm:t>
        <a:bodyPr/>
        <a:lstStyle/>
        <a:p>
          <a:endParaRPr lang="pl-PL"/>
        </a:p>
      </dgm:t>
    </dgm:pt>
    <dgm:pt modelId="{E5D99547-56F6-41B8-ADFE-BA627D4F5B13}" type="sibTrans" cxnId="{4A8B0B75-AC10-4AE8-B7C4-86599F0B4793}">
      <dgm:prSet/>
      <dgm:spPr/>
      <dgm:t>
        <a:bodyPr/>
        <a:lstStyle/>
        <a:p>
          <a:endParaRPr lang="pl-PL"/>
        </a:p>
      </dgm:t>
    </dgm:pt>
    <dgm:pt modelId="{28C50510-51FE-4567-B325-A6FE42AF8E88}">
      <dgm:prSet phldrT="[Tekst]" custT="1"/>
      <dgm:spPr>
        <a:solidFill>
          <a:srgbClr val="FF0000"/>
        </a:solidFill>
      </dgm:spPr>
      <dgm:t>
        <a:bodyPr/>
        <a:lstStyle/>
        <a:p>
          <a:r>
            <a:rPr lang="pl-PL" sz="2000" dirty="0">
              <a:solidFill>
                <a:schemeClr val="tx1"/>
              </a:solidFill>
            </a:rPr>
            <a:t>Faza </a:t>
          </a:r>
          <a:r>
            <a:rPr lang="pl-PL" sz="2000" dirty="0" err="1">
              <a:solidFill>
                <a:schemeClr val="tx1"/>
              </a:solidFill>
            </a:rPr>
            <a:t>pre</a:t>
          </a:r>
          <a:r>
            <a:rPr lang="pl-PL" sz="2000" dirty="0">
              <a:solidFill>
                <a:schemeClr val="tx1"/>
              </a:solidFill>
            </a:rPr>
            <a:t>-kontem-       </a:t>
          </a:r>
          <a:r>
            <a:rPr lang="pl-PL" sz="2000" dirty="0" err="1">
              <a:solidFill>
                <a:schemeClr val="tx1"/>
              </a:solidFill>
            </a:rPr>
            <a:t>placji</a:t>
          </a:r>
          <a:endParaRPr lang="pl-PL" sz="2000" dirty="0">
            <a:solidFill>
              <a:schemeClr val="tx1"/>
            </a:solidFill>
          </a:endParaRPr>
        </a:p>
      </dgm:t>
    </dgm:pt>
    <dgm:pt modelId="{D9032F31-658D-4D19-A44C-22CB942101D1}" type="sibTrans" cxnId="{3ED30713-6AD4-42FF-8EBD-B9EEDAB2D276}">
      <dgm:prSet/>
      <dgm:spPr/>
      <dgm:t>
        <a:bodyPr/>
        <a:lstStyle/>
        <a:p>
          <a:endParaRPr lang="pl-PL"/>
        </a:p>
      </dgm:t>
    </dgm:pt>
    <dgm:pt modelId="{E7A05A7D-2C28-481F-8514-3C7921BEDDB4}" type="parTrans" cxnId="{3ED30713-6AD4-42FF-8EBD-B9EEDAB2D276}">
      <dgm:prSet/>
      <dgm:spPr/>
      <dgm:t>
        <a:bodyPr/>
        <a:lstStyle/>
        <a:p>
          <a:endParaRPr lang="pl-PL"/>
        </a:p>
      </dgm:t>
    </dgm:pt>
    <dgm:pt modelId="{89D77D43-969A-4EDB-9E66-BE3AED32596A}" type="pres">
      <dgm:prSet presAssocID="{DEFDE060-800B-4EF5-8A61-17D5C0F513B1}" presName="compositeShape" presStyleCnt="0">
        <dgm:presLayoutVars>
          <dgm:chMax val="7"/>
          <dgm:dir/>
          <dgm:resizeHandles val="exact"/>
        </dgm:presLayoutVars>
      </dgm:prSet>
      <dgm:spPr/>
    </dgm:pt>
    <dgm:pt modelId="{8B18378D-0D06-4D56-91A7-34CB99B0EA5D}" type="pres">
      <dgm:prSet presAssocID="{DEFDE060-800B-4EF5-8A61-17D5C0F513B1}" presName="wedge1" presStyleLbl="node1" presStyleIdx="0" presStyleCnt="6" custScaleX="104491" custScaleY="111790" custLinFactNeighborX="9702" custLinFactNeighborY="3850"/>
      <dgm:spPr/>
    </dgm:pt>
    <dgm:pt modelId="{BB3AB39E-C8BA-4FF5-96D3-E3FABE6371F3}" type="pres">
      <dgm:prSet presAssocID="{DEFDE060-800B-4EF5-8A61-17D5C0F513B1}" presName="dummy1a" presStyleCnt="0"/>
      <dgm:spPr/>
    </dgm:pt>
    <dgm:pt modelId="{EADDB16B-6A4C-4737-9B7F-9DAF2AC61889}" type="pres">
      <dgm:prSet presAssocID="{DEFDE060-800B-4EF5-8A61-17D5C0F513B1}" presName="dummy1b" presStyleCnt="0"/>
      <dgm:spPr/>
    </dgm:pt>
    <dgm:pt modelId="{745810B0-76CB-46B7-A786-110185EDBAC8}" type="pres">
      <dgm:prSet presAssocID="{DEFDE060-800B-4EF5-8A61-17D5C0F513B1}" presName="wedge1Tx" presStyleLbl="node1" presStyleIdx="0" presStyleCnt="6">
        <dgm:presLayoutVars>
          <dgm:chMax val="0"/>
          <dgm:chPref val="0"/>
          <dgm:bulletEnabled val="1"/>
        </dgm:presLayoutVars>
      </dgm:prSet>
      <dgm:spPr/>
    </dgm:pt>
    <dgm:pt modelId="{F9B76DCB-C6DB-4F08-8A96-FBD807AE31D6}" type="pres">
      <dgm:prSet presAssocID="{DEFDE060-800B-4EF5-8A61-17D5C0F513B1}" presName="wedge2" presStyleLbl="node1" presStyleIdx="1" presStyleCnt="6" custLinFactNeighborX="9928" custLinFactNeighborY="2511"/>
      <dgm:spPr/>
    </dgm:pt>
    <dgm:pt modelId="{F3ABCCF1-DCD1-4EBC-84BD-52FB276CFAD1}" type="pres">
      <dgm:prSet presAssocID="{DEFDE060-800B-4EF5-8A61-17D5C0F513B1}" presName="dummy2a" presStyleCnt="0"/>
      <dgm:spPr/>
    </dgm:pt>
    <dgm:pt modelId="{5973D0E3-E407-44C1-A19A-C4CAF2959E43}" type="pres">
      <dgm:prSet presAssocID="{DEFDE060-800B-4EF5-8A61-17D5C0F513B1}" presName="dummy2b" presStyleCnt="0"/>
      <dgm:spPr/>
    </dgm:pt>
    <dgm:pt modelId="{2D0D812C-8E47-4FFC-ABE9-08C6B7B58274}" type="pres">
      <dgm:prSet presAssocID="{DEFDE060-800B-4EF5-8A61-17D5C0F513B1}" presName="wedge2Tx" presStyleLbl="node1" presStyleIdx="1" presStyleCnt="6">
        <dgm:presLayoutVars>
          <dgm:chMax val="0"/>
          <dgm:chPref val="0"/>
          <dgm:bulletEnabled val="1"/>
        </dgm:presLayoutVars>
      </dgm:prSet>
      <dgm:spPr/>
    </dgm:pt>
    <dgm:pt modelId="{DE5E3E1E-217E-4853-8DCA-3E811EBA80DF}" type="pres">
      <dgm:prSet presAssocID="{DEFDE060-800B-4EF5-8A61-17D5C0F513B1}" presName="wedge3" presStyleLbl="node1" presStyleIdx="2" presStyleCnt="6" custScaleY="102439" custLinFactNeighborX="11119" custLinFactNeighborY="959"/>
      <dgm:spPr/>
    </dgm:pt>
    <dgm:pt modelId="{9B965AA6-C069-46C8-A0D9-69B191E8706C}" type="pres">
      <dgm:prSet presAssocID="{DEFDE060-800B-4EF5-8A61-17D5C0F513B1}" presName="dummy3a" presStyleCnt="0"/>
      <dgm:spPr/>
    </dgm:pt>
    <dgm:pt modelId="{4A35062B-1A9B-4230-ADC9-648469DDD341}" type="pres">
      <dgm:prSet presAssocID="{DEFDE060-800B-4EF5-8A61-17D5C0F513B1}" presName="dummy3b" presStyleCnt="0"/>
      <dgm:spPr/>
    </dgm:pt>
    <dgm:pt modelId="{9759E41B-85E6-43E6-872F-0FECDF8ED2E9}" type="pres">
      <dgm:prSet presAssocID="{DEFDE060-800B-4EF5-8A61-17D5C0F513B1}" presName="wedge3Tx" presStyleLbl="node1" presStyleIdx="2" presStyleCnt="6">
        <dgm:presLayoutVars>
          <dgm:chMax val="0"/>
          <dgm:chPref val="0"/>
          <dgm:bulletEnabled val="1"/>
        </dgm:presLayoutVars>
      </dgm:prSet>
      <dgm:spPr/>
    </dgm:pt>
    <dgm:pt modelId="{E9861317-2D67-46A2-A919-F00AB78B60C7}" type="pres">
      <dgm:prSet presAssocID="{DEFDE060-800B-4EF5-8A61-17D5C0F513B1}" presName="wedge4" presStyleLbl="node1" presStyleIdx="3" presStyleCnt="6" custLinFactNeighborX="11869" custLinFactNeighborY="416"/>
      <dgm:spPr/>
    </dgm:pt>
    <dgm:pt modelId="{3E9FC8D9-19CA-4F69-BAF0-E8B5CD2E3227}" type="pres">
      <dgm:prSet presAssocID="{DEFDE060-800B-4EF5-8A61-17D5C0F513B1}" presName="dummy4a" presStyleCnt="0"/>
      <dgm:spPr/>
    </dgm:pt>
    <dgm:pt modelId="{960AE420-3EB3-425E-A953-A7D179F6F9C9}" type="pres">
      <dgm:prSet presAssocID="{DEFDE060-800B-4EF5-8A61-17D5C0F513B1}" presName="dummy4b" presStyleCnt="0"/>
      <dgm:spPr/>
    </dgm:pt>
    <dgm:pt modelId="{6327B7C0-E7AF-4FA5-A248-AA10D2703217}" type="pres">
      <dgm:prSet presAssocID="{DEFDE060-800B-4EF5-8A61-17D5C0F513B1}" presName="wedge4Tx" presStyleLbl="node1" presStyleIdx="3" presStyleCnt="6">
        <dgm:presLayoutVars>
          <dgm:chMax val="0"/>
          <dgm:chPref val="0"/>
          <dgm:bulletEnabled val="1"/>
        </dgm:presLayoutVars>
      </dgm:prSet>
      <dgm:spPr/>
    </dgm:pt>
    <dgm:pt modelId="{9901933F-470D-4A9E-B20B-AE8A0DE96ED8}" type="pres">
      <dgm:prSet presAssocID="{DEFDE060-800B-4EF5-8A61-17D5C0F513B1}" presName="wedge5" presStyleLbl="node1" presStyleIdx="4" presStyleCnt="6" custLinFactNeighborX="11429" custLinFactNeighborY="2475"/>
      <dgm:spPr/>
    </dgm:pt>
    <dgm:pt modelId="{30FE8A4E-93D8-401C-B724-A90EEE842949}" type="pres">
      <dgm:prSet presAssocID="{DEFDE060-800B-4EF5-8A61-17D5C0F513B1}" presName="dummy5a" presStyleCnt="0"/>
      <dgm:spPr/>
    </dgm:pt>
    <dgm:pt modelId="{BF11CA9C-3C41-4A76-8D4D-4BCC4C5E9DA3}" type="pres">
      <dgm:prSet presAssocID="{DEFDE060-800B-4EF5-8A61-17D5C0F513B1}" presName="dummy5b" presStyleCnt="0"/>
      <dgm:spPr/>
    </dgm:pt>
    <dgm:pt modelId="{292B859F-C84F-41C3-B004-DAF4305C07FA}" type="pres">
      <dgm:prSet presAssocID="{DEFDE060-800B-4EF5-8A61-17D5C0F513B1}" presName="wedge5Tx" presStyleLbl="node1" presStyleIdx="4" presStyleCnt="6">
        <dgm:presLayoutVars>
          <dgm:chMax val="0"/>
          <dgm:chPref val="0"/>
          <dgm:bulletEnabled val="1"/>
        </dgm:presLayoutVars>
      </dgm:prSet>
      <dgm:spPr/>
    </dgm:pt>
    <dgm:pt modelId="{A5A13476-FCDD-4300-AE6A-24811E9AE71E}" type="pres">
      <dgm:prSet presAssocID="{DEFDE060-800B-4EF5-8A61-17D5C0F513B1}" presName="wedge6" presStyleLbl="node1" presStyleIdx="5" presStyleCnt="6" custLinFactNeighborX="-49807" custLinFactNeighborY="6744"/>
      <dgm:spPr/>
    </dgm:pt>
    <dgm:pt modelId="{0C9A0B89-AF35-4707-9171-29AF7C10A812}" type="pres">
      <dgm:prSet presAssocID="{DEFDE060-800B-4EF5-8A61-17D5C0F513B1}" presName="dummy6a" presStyleCnt="0"/>
      <dgm:spPr/>
    </dgm:pt>
    <dgm:pt modelId="{D2D198E2-31B8-4938-AE00-6CED1ABEA84E}" type="pres">
      <dgm:prSet presAssocID="{DEFDE060-800B-4EF5-8A61-17D5C0F513B1}" presName="dummy6b" presStyleCnt="0"/>
      <dgm:spPr/>
    </dgm:pt>
    <dgm:pt modelId="{6B09C2C6-2A36-4009-AE45-69043EF5FFB2}" type="pres">
      <dgm:prSet presAssocID="{DEFDE060-800B-4EF5-8A61-17D5C0F513B1}" presName="wedge6Tx" presStyleLbl="node1" presStyleIdx="5" presStyleCnt="6">
        <dgm:presLayoutVars>
          <dgm:chMax val="0"/>
          <dgm:chPref val="0"/>
          <dgm:bulletEnabled val="1"/>
        </dgm:presLayoutVars>
      </dgm:prSet>
      <dgm:spPr/>
    </dgm:pt>
    <dgm:pt modelId="{AF340ED5-96E2-41E1-B4C9-CE18F95EEC70}" type="pres">
      <dgm:prSet presAssocID="{D9032F31-658D-4D19-A44C-22CB942101D1}" presName="arrowWedge1" presStyleLbl="fgSibTrans2D1" presStyleIdx="0" presStyleCnt="6"/>
      <dgm:spPr>
        <a:solidFill>
          <a:srgbClr val="FF0000"/>
        </a:solidFill>
      </dgm:spPr>
    </dgm:pt>
    <dgm:pt modelId="{0F3F4746-E031-4DC6-8372-A04A47BCB588}" type="pres">
      <dgm:prSet presAssocID="{C8B174D4-04E4-4EB7-93E4-805286436305}" presName="arrowWedge2" presStyleLbl="fgSibTrans2D1" presStyleIdx="1" presStyleCnt="6" custScaleX="102905"/>
      <dgm:spPr>
        <a:solidFill>
          <a:srgbClr val="FFC000"/>
        </a:solidFill>
      </dgm:spPr>
    </dgm:pt>
    <dgm:pt modelId="{3FC46567-CADF-47DF-9D8D-15B95B8FD722}" type="pres">
      <dgm:prSet presAssocID="{E5D99547-56F6-41B8-ADFE-BA627D4F5B13}" presName="arrowWedge3" presStyleLbl="fgSibTrans2D1" presStyleIdx="2" presStyleCnt="6" custScaleX="102616" custScaleY="90831" custLinFactNeighborX="295" custLinFactNeighborY="2657"/>
      <dgm:spPr>
        <a:solidFill>
          <a:srgbClr val="00C057"/>
        </a:solidFill>
      </dgm:spPr>
    </dgm:pt>
    <dgm:pt modelId="{E3168A95-2F7A-4C8C-9EA4-DD16AFC8318F}" type="pres">
      <dgm:prSet presAssocID="{D844BC80-AA43-481F-8C8B-0D31C8FCD5A6}" presName="arrowWedge4" presStyleLbl="fgSibTrans2D1" presStyleIdx="3" presStyleCnt="6" custLinFactNeighborX="-715" custLinFactNeighborY="1488"/>
      <dgm:spPr>
        <a:solidFill>
          <a:srgbClr val="00B0F0"/>
        </a:solidFill>
      </dgm:spPr>
    </dgm:pt>
    <dgm:pt modelId="{8E3F3978-87AD-42CC-A9C4-C4B8A811B3B5}" type="pres">
      <dgm:prSet presAssocID="{5CCF04F0-1A91-4CE2-8322-D6E32133F311}" presName="arrowWedge5" presStyleLbl="fgSibTrans2D1" presStyleIdx="4" presStyleCnt="6"/>
      <dgm:spPr>
        <a:solidFill>
          <a:schemeClr val="accent2">
            <a:lumMod val="75000"/>
          </a:schemeClr>
        </a:solidFill>
      </dgm:spPr>
    </dgm:pt>
    <dgm:pt modelId="{6D3DB8C8-8517-4B86-B51D-EB11B74FD4B4}" type="pres">
      <dgm:prSet presAssocID="{C84807AD-03A7-4492-B568-4AFB42B55452}" presName="arrowWedge6" presStyleLbl="fgSibTrans2D1" presStyleIdx="5" presStyleCnt="6" custLinFactNeighborX="-299" custLinFactNeighborY="-296"/>
      <dgm:spPr>
        <a:solidFill>
          <a:srgbClr val="CC3399"/>
        </a:solidFill>
      </dgm:spPr>
    </dgm:pt>
  </dgm:ptLst>
  <dgm:cxnLst>
    <dgm:cxn modelId="{0CA1BE03-1AFB-44CB-A248-B133C520F6E8}" type="presOf" srcId="{B9506674-F22E-4BE8-A132-9C7963ACE8EF}" destId="{6B09C2C6-2A36-4009-AE45-69043EF5FFB2}" srcOrd="1" destOrd="0" presId="urn:microsoft.com/office/officeart/2005/8/layout/cycle8"/>
    <dgm:cxn modelId="{3ED30713-6AD4-42FF-8EBD-B9EEDAB2D276}" srcId="{DEFDE060-800B-4EF5-8A61-17D5C0F513B1}" destId="{28C50510-51FE-4567-B325-A6FE42AF8E88}" srcOrd="0" destOrd="0" parTransId="{E7A05A7D-2C28-481F-8514-3C7921BEDDB4}" sibTransId="{D9032F31-658D-4D19-A44C-22CB942101D1}"/>
    <dgm:cxn modelId="{78C96A19-A53C-4A60-AB79-B334C2186CDF}" srcId="{DEFDE060-800B-4EF5-8A61-17D5C0F513B1}" destId="{70607D07-CF33-4A1B-A1A9-2A1C03AA091E}" srcOrd="4" destOrd="0" parTransId="{4852269E-540C-44F9-85BD-285AD1FB3034}" sibTransId="{5CCF04F0-1A91-4CE2-8322-D6E32133F311}"/>
    <dgm:cxn modelId="{8AAB1233-2F42-44B5-BC94-EE25F739130D}" type="presOf" srcId="{21F63944-572C-4026-8AB5-A95F8E364A03}" destId="{2D0D812C-8E47-4FFC-ABE9-08C6B7B58274}" srcOrd="1" destOrd="0" presId="urn:microsoft.com/office/officeart/2005/8/layout/cycle8"/>
    <dgm:cxn modelId="{ABC9E333-7B2D-45E4-A99F-BF42B1368941}" srcId="{DEFDE060-800B-4EF5-8A61-17D5C0F513B1}" destId="{B9506674-F22E-4BE8-A132-9C7963ACE8EF}" srcOrd="5" destOrd="0" parTransId="{C4C7213C-12E2-4B32-B83A-7F2F509975BE}" sibTransId="{C84807AD-03A7-4492-B568-4AFB42B55452}"/>
    <dgm:cxn modelId="{F9B48637-AE61-4836-BB67-80C63817FAEA}" type="presOf" srcId="{B9506674-F22E-4BE8-A132-9C7963ACE8EF}" destId="{A5A13476-FCDD-4300-AE6A-24811E9AE71E}" srcOrd="0" destOrd="0" presId="urn:microsoft.com/office/officeart/2005/8/layout/cycle8"/>
    <dgm:cxn modelId="{2E776539-95D4-401B-8FAF-0AD70F4D8FEC}" type="presOf" srcId="{DEFDE060-800B-4EF5-8A61-17D5C0F513B1}" destId="{89D77D43-969A-4EDB-9E66-BE3AED32596A}" srcOrd="0" destOrd="0" presId="urn:microsoft.com/office/officeart/2005/8/layout/cycle8"/>
    <dgm:cxn modelId="{EDE3985E-0B7E-4C94-BD9A-FC3A85C75F6B}" type="presOf" srcId="{9BC90271-62F4-4789-8F10-DB49DD1E5CBE}" destId="{DE5E3E1E-217E-4853-8DCA-3E811EBA80DF}" srcOrd="0" destOrd="0" presId="urn:microsoft.com/office/officeart/2005/8/layout/cycle8"/>
    <dgm:cxn modelId="{74197F46-C0DF-4C89-83F1-4D799806931C}" type="presOf" srcId="{21F63944-572C-4026-8AB5-A95F8E364A03}" destId="{F9B76DCB-C6DB-4F08-8A96-FBD807AE31D6}" srcOrd="0" destOrd="0" presId="urn:microsoft.com/office/officeart/2005/8/layout/cycle8"/>
    <dgm:cxn modelId="{71FCF46D-8851-417D-AB07-35691E77CC1E}" srcId="{DEFDE060-800B-4EF5-8A61-17D5C0F513B1}" destId="{21F63944-572C-4026-8AB5-A95F8E364A03}" srcOrd="1" destOrd="0" parTransId="{CCD2DA1D-37D0-4552-B22F-39B241CF7DAD}" sibTransId="{C8B174D4-04E4-4EB7-93E4-805286436305}"/>
    <dgm:cxn modelId="{D59EA96F-0771-4048-931B-5E4F9208C469}" type="presOf" srcId="{9BC90271-62F4-4789-8F10-DB49DD1E5CBE}" destId="{9759E41B-85E6-43E6-872F-0FECDF8ED2E9}" srcOrd="1" destOrd="0" presId="urn:microsoft.com/office/officeart/2005/8/layout/cycle8"/>
    <dgm:cxn modelId="{4A8B0B75-AC10-4AE8-B7C4-86599F0B4793}" srcId="{DEFDE060-800B-4EF5-8A61-17D5C0F513B1}" destId="{9BC90271-62F4-4789-8F10-DB49DD1E5CBE}" srcOrd="2" destOrd="0" parTransId="{B15D7269-57CE-41B6-8AF4-DE0ADFB5619F}" sibTransId="{E5D99547-56F6-41B8-ADFE-BA627D4F5B13}"/>
    <dgm:cxn modelId="{11E9607F-4A78-4F8A-A029-9E606DE9E6EB}" type="presOf" srcId="{59548E00-45ED-4F46-9DE2-A0D152DC91CA}" destId="{6327B7C0-E7AF-4FA5-A248-AA10D2703217}" srcOrd="1" destOrd="0" presId="urn:microsoft.com/office/officeart/2005/8/layout/cycle8"/>
    <dgm:cxn modelId="{386D6B7F-D421-4D11-BF65-BF1E60544C5B}" type="presOf" srcId="{28C50510-51FE-4567-B325-A6FE42AF8E88}" destId="{745810B0-76CB-46B7-A786-110185EDBAC8}" srcOrd="1" destOrd="0" presId="urn:microsoft.com/office/officeart/2005/8/layout/cycle8"/>
    <dgm:cxn modelId="{95EB6A8E-BC11-4D37-8424-5CDAF0C7F417}" type="presOf" srcId="{28C50510-51FE-4567-B325-A6FE42AF8E88}" destId="{8B18378D-0D06-4D56-91A7-34CB99B0EA5D}" srcOrd="0" destOrd="0" presId="urn:microsoft.com/office/officeart/2005/8/layout/cycle8"/>
    <dgm:cxn modelId="{B7E0B096-91E6-43C9-ACDE-86E5B8721C19}" srcId="{DEFDE060-800B-4EF5-8A61-17D5C0F513B1}" destId="{59548E00-45ED-4F46-9DE2-A0D152DC91CA}" srcOrd="3" destOrd="0" parTransId="{95AA293C-5D7A-40B0-8A55-67F6FAE68132}" sibTransId="{D844BC80-AA43-481F-8C8B-0D31C8FCD5A6}"/>
    <dgm:cxn modelId="{BD199EA7-D947-4DA6-89CD-49086D8E930A}" type="presOf" srcId="{59548E00-45ED-4F46-9DE2-A0D152DC91CA}" destId="{E9861317-2D67-46A2-A919-F00AB78B60C7}" srcOrd="0" destOrd="0" presId="urn:microsoft.com/office/officeart/2005/8/layout/cycle8"/>
    <dgm:cxn modelId="{F36674B7-98AF-4B48-B21C-8D8D062C0EFE}" type="presOf" srcId="{70607D07-CF33-4A1B-A1A9-2A1C03AA091E}" destId="{9901933F-470D-4A9E-B20B-AE8A0DE96ED8}" srcOrd="0" destOrd="0" presId="urn:microsoft.com/office/officeart/2005/8/layout/cycle8"/>
    <dgm:cxn modelId="{50C9EDC3-96D5-409F-B6E3-70D13C47B7AC}" type="presOf" srcId="{70607D07-CF33-4A1B-A1A9-2A1C03AA091E}" destId="{292B859F-C84F-41C3-B004-DAF4305C07FA}" srcOrd="1" destOrd="0" presId="urn:microsoft.com/office/officeart/2005/8/layout/cycle8"/>
    <dgm:cxn modelId="{0AE6F6AA-75D7-433C-9328-E8E14CB9B571}" type="presParOf" srcId="{89D77D43-969A-4EDB-9E66-BE3AED32596A}" destId="{8B18378D-0D06-4D56-91A7-34CB99B0EA5D}" srcOrd="0" destOrd="0" presId="urn:microsoft.com/office/officeart/2005/8/layout/cycle8"/>
    <dgm:cxn modelId="{16FEB0DB-EAC2-4601-8511-A6F7D7C3D0F1}" type="presParOf" srcId="{89D77D43-969A-4EDB-9E66-BE3AED32596A}" destId="{BB3AB39E-C8BA-4FF5-96D3-E3FABE6371F3}" srcOrd="1" destOrd="0" presId="urn:microsoft.com/office/officeart/2005/8/layout/cycle8"/>
    <dgm:cxn modelId="{ACBB1E78-2F0F-4014-A915-4D37B30A4F0B}" type="presParOf" srcId="{89D77D43-969A-4EDB-9E66-BE3AED32596A}" destId="{EADDB16B-6A4C-4737-9B7F-9DAF2AC61889}" srcOrd="2" destOrd="0" presId="urn:microsoft.com/office/officeart/2005/8/layout/cycle8"/>
    <dgm:cxn modelId="{4DFADFA4-F91B-4AD3-BE52-1450D614EFE1}" type="presParOf" srcId="{89D77D43-969A-4EDB-9E66-BE3AED32596A}" destId="{745810B0-76CB-46B7-A786-110185EDBAC8}" srcOrd="3" destOrd="0" presId="urn:microsoft.com/office/officeart/2005/8/layout/cycle8"/>
    <dgm:cxn modelId="{0E3D5FD3-FC90-40FF-8E5E-4074F3A00503}" type="presParOf" srcId="{89D77D43-969A-4EDB-9E66-BE3AED32596A}" destId="{F9B76DCB-C6DB-4F08-8A96-FBD807AE31D6}" srcOrd="4" destOrd="0" presId="urn:microsoft.com/office/officeart/2005/8/layout/cycle8"/>
    <dgm:cxn modelId="{A5D9B177-1939-401B-8831-E8BFF037F98D}" type="presParOf" srcId="{89D77D43-969A-4EDB-9E66-BE3AED32596A}" destId="{F3ABCCF1-DCD1-4EBC-84BD-52FB276CFAD1}" srcOrd="5" destOrd="0" presId="urn:microsoft.com/office/officeart/2005/8/layout/cycle8"/>
    <dgm:cxn modelId="{4399C97A-2F49-4A65-91D3-1BCA4C1C3209}" type="presParOf" srcId="{89D77D43-969A-4EDB-9E66-BE3AED32596A}" destId="{5973D0E3-E407-44C1-A19A-C4CAF2959E43}" srcOrd="6" destOrd="0" presId="urn:microsoft.com/office/officeart/2005/8/layout/cycle8"/>
    <dgm:cxn modelId="{96160804-809C-46AF-B6AB-96D16302CC53}" type="presParOf" srcId="{89D77D43-969A-4EDB-9E66-BE3AED32596A}" destId="{2D0D812C-8E47-4FFC-ABE9-08C6B7B58274}" srcOrd="7" destOrd="0" presId="urn:microsoft.com/office/officeart/2005/8/layout/cycle8"/>
    <dgm:cxn modelId="{EF7D2C9C-C3A1-492D-BF11-725556E5EF07}" type="presParOf" srcId="{89D77D43-969A-4EDB-9E66-BE3AED32596A}" destId="{DE5E3E1E-217E-4853-8DCA-3E811EBA80DF}" srcOrd="8" destOrd="0" presId="urn:microsoft.com/office/officeart/2005/8/layout/cycle8"/>
    <dgm:cxn modelId="{01C94FE7-3259-4B33-8BFF-8AB9E5FE0D64}" type="presParOf" srcId="{89D77D43-969A-4EDB-9E66-BE3AED32596A}" destId="{9B965AA6-C069-46C8-A0D9-69B191E8706C}" srcOrd="9" destOrd="0" presId="urn:microsoft.com/office/officeart/2005/8/layout/cycle8"/>
    <dgm:cxn modelId="{CBD0E00F-E24A-4862-9CDB-5DED5EF61377}" type="presParOf" srcId="{89D77D43-969A-4EDB-9E66-BE3AED32596A}" destId="{4A35062B-1A9B-4230-ADC9-648469DDD341}" srcOrd="10" destOrd="0" presId="urn:microsoft.com/office/officeart/2005/8/layout/cycle8"/>
    <dgm:cxn modelId="{7D560674-9DD3-4131-81AA-2AF178A229FB}" type="presParOf" srcId="{89D77D43-969A-4EDB-9E66-BE3AED32596A}" destId="{9759E41B-85E6-43E6-872F-0FECDF8ED2E9}" srcOrd="11" destOrd="0" presId="urn:microsoft.com/office/officeart/2005/8/layout/cycle8"/>
    <dgm:cxn modelId="{4F502B51-A7D4-43EC-A94E-F4305EBB5A6F}" type="presParOf" srcId="{89D77D43-969A-4EDB-9E66-BE3AED32596A}" destId="{E9861317-2D67-46A2-A919-F00AB78B60C7}" srcOrd="12" destOrd="0" presId="urn:microsoft.com/office/officeart/2005/8/layout/cycle8"/>
    <dgm:cxn modelId="{62321504-CF1B-414D-A079-536564E41141}" type="presParOf" srcId="{89D77D43-969A-4EDB-9E66-BE3AED32596A}" destId="{3E9FC8D9-19CA-4F69-BAF0-E8B5CD2E3227}" srcOrd="13" destOrd="0" presId="urn:microsoft.com/office/officeart/2005/8/layout/cycle8"/>
    <dgm:cxn modelId="{F66534E5-1521-48F8-9AE2-5C2DAF467328}" type="presParOf" srcId="{89D77D43-969A-4EDB-9E66-BE3AED32596A}" destId="{960AE420-3EB3-425E-A953-A7D179F6F9C9}" srcOrd="14" destOrd="0" presId="urn:microsoft.com/office/officeart/2005/8/layout/cycle8"/>
    <dgm:cxn modelId="{AE20D84E-1476-42F6-AB28-1DEEE9968F90}" type="presParOf" srcId="{89D77D43-969A-4EDB-9E66-BE3AED32596A}" destId="{6327B7C0-E7AF-4FA5-A248-AA10D2703217}" srcOrd="15" destOrd="0" presId="urn:microsoft.com/office/officeart/2005/8/layout/cycle8"/>
    <dgm:cxn modelId="{9B78132A-564E-4937-BE6E-9AEBB02EF30E}" type="presParOf" srcId="{89D77D43-969A-4EDB-9E66-BE3AED32596A}" destId="{9901933F-470D-4A9E-B20B-AE8A0DE96ED8}" srcOrd="16" destOrd="0" presId="urn:microsoft.com/office/officeart/2005/8/layout/cycle8"/>
    <dgm:cxn modelId="{7A202FB9-7F29-4FE0-B795-02809F5C8A90}" type="presParOf" srcId="{89D77D43-969A-4EDB-9E66-BE3AED32596A}" destId="{30FE8A4E-93D8-401C-B724-A90EEE842949}" srcOrd="17" destOrd="0" presId="urn:microsoft.com/office/officeart/2005/8/layout/cycle8"/>
    <dgm:cxn modelId="{C10EA3B2-ADAD-4639-A007-355159275483}" type="presParOf" srcId="{89D77D43-969A-4EDB-9E66-BE3AED32596A}" destId="{BF11CA9C-3C41-4A76-8D4D-4BCC4C5E9DA3}" srcOrd="18" destOrd="0" presId="urn:microsoft.com/office/officeart/2005/8/layout/cycle8"/>
    <dgm:cxn modelId="{06435B69-E3E1-435B-AD31-9B6D20371610}" type="presParOf" srcId="{89D77D43-969A-4EDB-9E66-BE3AED32596A}" destId="{292B859F-C84F-41C3-B004-DAF4305C07FA}" srcOrd="19" destOrd="0" presId="urn:microsoft.com/office/officeart/2005/8/layout/cycle8"/>
    <dgm:cxn modelId="{1ABE3EF5-306D-439D-9DA1-280BEC79FE21}" type="presParOf" srcId="{89D77D43-969A-4EDB-9E66-BE3AED32596A}" destId="{A5A13476-FCDD-4300-AE6A-24811E9AE71E}" srcOrd="20" destOrd="0" presId="urn:microsoft.com/office/officeart/2005/8/layout/cycle8"/>
    <dgm:cxn modelId="{25875043-5FDE-4CE3-9CF6-89BBC8E8E18D}" type="presParOf" srcId="{89D77D43-969A-4EDB-9E66-BE3AED32596A}" destId="{0C9A0B89-AF35-4707-9171-29AF7C10A812}" srcOrd="21" destOrd="0" presId="urn:microsoft.com/office/officeart/2005/8/layout/cycle8"/>
    <dgm:cxn modelId="{A7425D24-A8E1-4838-B99D-8DF5DBDF8695}" type="presParOf" srcId="{89D77D43-969A-4EDB-9E66-BE3AED32596A}" destId="{D2D198E2-31B8-4938-AE00-6CED1ABEA84E}" srcOrd="22" destOrd="0" presId="urn:microsoft.com/office/officeart/2005/8/layout/cycle8"/>
    <dgm:cxn modelId="{1B9236CC-89F9-47D2-B0C1-F634FA31404A}" type="presParOf" srcId="{89D77D43-969A-4EDB-9E66-BE3AED32596A}" destId="{6B09C2C6-2A36-4009-AE45-69043EF5FFB2}" srcOrd="23" destOrd="0" presId="urn:microsoft.com/office/officeart/2005/8/layout/cycle8"/>
    <dgm:cxn modelId="{1DB3C943-3190-4DFF-83B9-017D894299D3}" type="presParOf" srcId="{89D77D43-969A-4EDB-9E66-BE3AED32596A}" destId="{AF340ED5-96E2-41E1-B4C9-CE18F95EEC70}" srcOrd="24" destOrd="0" presId="urn:microsoft.com/office/officeart/2005/8/layout/cycle8"/>
    <dgm:cxn modelId="{5571D23F-6C52-4626-B097-586C04D7E3B1}" type="presParOf" srcId="{89D77D43-969A-4EDB-9E66-BE3AED32596A}" destId="{0F3F4746-E031-4DC6-8372-A04A47BCB588}" srcOrd="25" destOrd="0" presId="urn:microsoft.com/office/officeart/2005/8/layout/cycle8"/>
    <dgm:cxn modelId="{EAD15DE1-B706-4163-8FA3-440FFA785D5A}" type="presParOf" srcId="{89D77D43-969A-4EDB-9E66-BE3AED32596A}" destId="{3FC46567-CADF-47DF-9D8D-15B95B8FD722}" srcOrd="26" destOrd="0" presId="urn:microsoft.com/office/officeart/2005/8/layout/cycle8"/>
    <dgm:cxn modelId="{9E8D82CE-8E29-469A-90B5-291BA435E28D}" type="presParOf" srcId="{89D77D43-969A-4EDB-9E66-BE3AED32596A}" destId="{E3168A95-2F7A-4C8C-9EA4-DD16AFC8318F}" srcOrd="27" destOrd="0" presId="urn:microsoft.com/office/officeart/2005/8/layout/cycle8"/>
    <dgm:cxn modelId="{65A87221-88A8-49B3-AB5B-3A9FA48B2270}" type="presParOf" srcId="{89D77D43-969A-4EDB-9E66-BE3AED32596A}" destId="{8E3F3978-87AD-42CC-A9C4-C4B8A811B3B5}" srcOrd="28" destOrd="0" presId="urn:microsoft.com/office/officeart/2005/8/layout/cycle8"/>
    <dgm:cxn modelId="{1718AC90-EF5E-476F-8165-FC3C9F7303B4}" type="presParOf" srcId="{89D77D43-969A-4EDB-9E66-BE3AED32596A}" destId="{6D3DB8C8-8517-4B86-B51D-EB11B74FD4B4}"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8378D-0D06-4D56-91A7-34CB99B0EA5D}">
      <dsp:nvSpPr>
        <dsp:cNvPr id="0" name=""/>
        <dsp:cNvSpPr/>
      </dsp:nvSpPr>
      <dsp:spPr>
        <a:xfrm>
          <a:off x="2244179" y="294022"/>
          <a:ext cx="4107968" cy="4394922"/>
        </a:xfrm>
        <a:prstGeom prst="pie">
          <a:avLst>
            <a:gd name="adj1" fmla="val 16200000"/>
            <a:gd name="adj2" fmla="val 19800000"/>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l-PL" sz="2000" kern="1200" dirty="0">
              <a:solidFill>
                <a:schemeClr val="tx1"/>
              </a:solidFill>
            </a:rPr>
            <a:t>Faza </a:t>
          </a:r>
          <a:r>
            <a:rPr lang="pl-PL" sz="2000" kern="1200" dirty="0" err="1">
              <a:solidFill>
                <a:schemeClr val="tx1"/>
              </a:solidFill>
            </a:rPr>
            <a:t>pre</a:t>
          </a:r>
          <a:r>
            <a:rPr lang="pl-PL" sz="2000" kern="1200" dirty="0">
              <a:solidFill>
                <a:schemeClr val="tx1"/>
              </a:solidFill>
            </a:rPr>
            <a:t>-kontem-       </a:t>
          </a:r>
          <a:r>
            <a:rPr lang="pl-PL" sz="2000" kern="1200" dirty="0" err="1">
              <a:solidFill>
                <a:schemeClr val="tx1"/>
              </a:solidFill>
            </a:rPr>
            <a:t>placji</a:t>
          </a:r>
          <a:endParaRPr lang="pl-PL" sz="2000" kern="1200" dirty="0">
            <a:solidFill>
              <a:schemeClr val="tx1"/>
            </a:solidFill>
          </a:endParaRPr>
        </a:p>
      </dsp:txBody>
      <dsp:txXfrm>
        <a:off x="4395972" y="855421"/>
        <a:ext cx="1075896" cy="889448"/>
      </dsp:txXfrm>
    </dsp:sp>
    <dsp:sp modelId="{F9B76DCB-C6DB-4F08-8A96-FBD807AE31D6}">
      <dsp:nvSpPr>
        <dsp:cNvPr id="0" name=""/>
        <dsp:cNvSpPr/>
      </dsp:nvSpPr>
      <dsp:spPr>
        <a:xfrm>
          <a:off x="2388146" y="554105"/>
          <a:ext cx="3931409" cy="3931409"/>
        </a:xfrm>
        <a:prstGeom prst="pie">
          <a:avLst>
            <a:gd name="adj1" fmla="val 19800000"/>
            <a:gd name="adj2" fmla="val 1800000"/>
          </a:avLst>
        </a:prstGeom>
        <a:solidFill>
          <a:srgbClr val="FFC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l-PL" sz="2000" kern="1200" dirty="0">
              <a:solidFill>
                <a:schemeClr val="bg1"/>
              </a:solidFill>
            </a:rPr>
            <a:t>Faza</a:t>
          </a:r>
          <a:r>
            <a:rPr lang="pl-PL" sz="2400" kern="1200" dirty="0">
              <a:solidFill>
                <a:schemeClr val="bg1"/>
              </a:solidFill>
            </a:rPr>
            <a:t> </a:t>
          </a:r>
          <a:r>
            <a:rPr lang="pl-PL" sz="2000" kern="1200" dirty="0">
              <a:solidFill>
                <a:schemeClr val="bg1"/>
              </a:solidFill>
            </a:rPr>
            <a:t>kontem- </a:t>
          </a:r>
          <a:r>
            <a:rPr lang="pl-PL" sz="2000" kern="1200" dirty="0" err="1">
              <a:solidFill>
                <a:schemeClr val="bg1"/>
              </a:solidFill>
            </a:rPr>
            <a:t>placji</a:t>
          </a:r>
          <a:endParaRPr lang="pl-PL" sz="2000" kern="1200" dirty="0">
            <a:solidFill>
              <a:schemeClr val="bg1"/>
            </a:solidFill>
          </a:endParaRPr>
        </a:p>
      </dsp:txBody>
      <dsp:txXfrm>
        <a:off x="5055888" y="2145390"/>
        <a:ext cx="1076457" cy="772241"/>
      </dsp:txXfrm>
    </dsp:sp>
    <dsp:sp modelId="{DE5E3E1E-217E-4853-8DCA-3E811EBA80DF}">
      <dsp:nvSpPr>
        <dsp:cNvPr id="0" name=""/>
        <dsp:cNvSpPr/>
      </dsp:nvSpPr>
      <dsp:spPr>
        <a:xfrm>
          <a:off x="2388167" y="526115"/>
          <a:ext cx="3931409" cy="4027296"/>
        </a:xfrm>
        <a:prstGeom prst="pie">
          <a:avLst>
            <a:gd name="adj1" fmla="val 1800000"/>
            <a:gd name="adj2" fmla="val 5400000"/>
          </a:avLst>
        </a:prstGeom>
        <a:solidFill>
          <a:srgbClr val="00C057"/>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bg1"/>
              </a:solidFill>
            </a:rPr>
            <a:t>Faza </a:t>
          </a:r>
          <a:r>
            <a:rPr lang="pl-PL" sz="1800" kern="1200" dirty="0" err="1">
              <a:solidFill>
                <a:schemeClr val="bg1"/>
              </a:solidFill>
            </a:rPr>
            <a:t>przygoto</a:t>
          </a:r>
          <a:r>
            <a:rPr lang="pl-PL" sz="1800" kern="1200" dirty="0">
              <a:solidFill>
                <a:schemeClr val="bg1"/>
              </a:solidFill>
            </a:rPr>
            <a:t>-   </a:t>
          </a:r>
          <a:r>
            <a:rPr lang="pl-PL" sz="1800" kern="1200" dirty="0" err="1">
              <a:solidFill>
                <a:schemeClr val="bg1"/>
              </a:solidFill>
            </a:rPr>
            <a:t>wania</a:t>
          </a:r>
          <a:r>
            <a:rPr lang="pl-PL" sz="1800" kern="1200" dirty="0">
              <a:solidFill>
                <a:schemeClr val="bg1"/>
              </a:solidFill>
            </a:rPr>
            <a:t>/ decyzji</a:t>
          </a:r>
        </a:p>
      </dsp:txBody>
      <dsp:txXfrm>
        <a:off x="4447476" y="3247896"/>
        <a:ext cx="1029654" cy="815048"/>
      </dsp:txXfrm>
    </dsp:sp>
    <dsp:sp modelId="{E9861317-2D67-46A2-A919-F00AB78B60C7}">
      <dsp:nvSpPr>
        <dsp:cNvPr id="0" name=""/>
        <dsp:cNvSpPr/>
      </dsp:nvSpPr>
      <dsp:spPr>
        <a:xfrm>
          <a:off x="2324047" y="552711"/>
          <a:ext cx="3931409" cy="3931409"/>
        </a:xfrm>
        <a:prstGeom prst="pie">
          <a:avLst>
            <a:gd name="adj1" fmla="val 5400000"/>
            <a:gd name="adj2" fmla="val 9000000"/>
          </a:avLst>
        </a:prstGeom>
        <a:solidFill>
          <a:srgbClr val="00B0F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bg1"/>
              </a:solidFill>
            </a:rPr>
            <a:t>Faza aktywnej zmiany</a:t>
          </a:r>
        </a:p>
      </dsp:txBody>
      <dsp:txXfrm>
        <a:off x="3166492" y="3209688"/>
        <a:ext cx="1029654" cy="795642"/>
      </dsp:txXfrm>
    </dsp:sp>
    <dsp:sp modelId="{9901933F-470D-4A9E-B20B-AE8A0DE96ED8}">
      <dsp:nvSpPr>
        <dsp:cNvPr id="0" name=""/>
        <dsp:cNvSpPr/>
      </dsp:nvSpPr>
      <dsp:spPr>
        <a:xfrm>
          <a:off x="2259947" y="552690"/>
          <a:ext cx="3931409" cy="3931409"/>
        </a:xfrm>
        <a:prstGeom prst="pie">
          <a:avLst>
            <a:gd name="adj1" fmla="val 9000000"/>
            <a:gd name="adj2" fmla="val 12600000"/>
          </a:avLst>
        </a:prstGeom>
        <a:solidFill>
          <a:schemeClr val="accent2">
            <a:lumMod val="75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bg1"/>
              </a:solidFill>
            </a:rPr>
            <a:t>Faza utrzyma-</a:t>
          </a:r>
          <a:r>
            <a:rPr lang="pl-PL" sz="1800" kern="1200" dirty="0" err="1">
              <a:solidFill>
                <a:schemeClr val="bg1"/>
              </a:solidFill>
            </a:rPr>
            <a:t>nia</a:t>
          </a:r>
          <a:endParaRPr lang="pl-PL" sz="1800" kern="1200" dirty="0">
            <a:solidFill>
              <a:schemeClr val="bg1"/>
            </a:solidFill>
          </a:endParaRPr>
        </a:p>
      </dsp:txBody>
      <dsp:txXfrm>
        <a:off x="2447157" y="2143975"/>
        <a:ext cx="1076457" cy="772241"/>
      </dsp:txXfrm>
    </dsp:sp>
    <dsp:sp modelId="{A5A13476-FCDD-4300-AE6A-24811E9AE71E}">
      <dsp:nvSpPr>
        <dsp:cNvPr id="0" name=""/>
        <dsp:cNvSpPr/>
      </dsp:nvSpPr>
      <dsp:spPr>
        <a:xfrm>
          <a:off x="-100688" y="639554"/>
          <a:ext cx="3931409" cy="3931409"/>
        </a:xfrm>
        <a:prstGeom prst="pie">
          <a:avLst>
            <a:gd name="adj1" fmla="val 12600000"/>
            <a:gd name="adj2" fmla="val 16200000"/>
          </a:avLst>
        </a:prstGeom>
        <a:solidFill>
          <a:srgbClr val="CC3399"/>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pl-PL" sz="1800" kern="1200" dirty="0">
              <a:solidFill>
                <a:schemeClr val="tx1"/>
              </a:solidFill>
            </a:rPr>
            <a:t>Faza</a:t>
          </a:r>
        </a:p>
        <a:p>
          <a:pPr marL="0" lvl="0" indent="0" algn="ctr" defTabSz="800100">
            <a:lnSpc>
              <a:spcPct val="90000"/>
            </a:lnSpc>
            <a:spcBef>
              <a:spcPct val="0"/>
            </a:spcBef>
            <a:spcAft>
              <a:spcPct val="35000"/>
            </a:spcAft>
            <a:buNone/>
          </a:pPr>
          <a:r>
            <a:rPr lang="pl-PL" sz="1800" kern="1200" dirty="0">
              <a:solidFill>
                <a:schemeClr val="tx1"/>
              </a:solidFill>
            </a:rPr>
            <a:t>nawrotu</a:t>
          </a:r>
        </a:p>
      </dsp:txBody>
      <dsp:txXfrm>
        <a:off x="741756" y="1141744"/>
        <a:ext cx="1029654" cy="795642"/>
      </dsp:txXfrm>
    </dsp:sp>
    <dsp:sp modelId="{AF340ED5-96E2-41E1-B4C9-CE18F95EEC70}">
      <dsp:nvSpPr>
        <dsp:cNvPr id="0" name=""/>
        <dsp:cNvSpPr/>
      </dsp:nvSpPr>
      <dsp:spPr>
        <a:xfrm>
          <a:off x="2088097" y="280033"/>
          <a:ext cx="4418155" cy="4418155"/>
        </a:xfrm>
        <a:prstGeom prst="circularArrow">
          <a:avLst>
            <a:gd name="adj1" fmla="val 5085"/>
            <a:gd name="adj2" fmla="val 327528"/>
            <a:gd name="adj3" fmla="val 19472472"/>
            <a:gd name="adj4" fmla="val 16200251"/>
            <a:gd name="adj5" fmla="val 5932"/>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0F3F4746-E031-4DC6-8372-A04A47BCB588}">
      <dsp:nvSpPr>
        <dsp:cNvPr id="0" name=""/>
        <dsp:cNvSpPr/>
      </dsp:nvSpPr>
      <dsp:spPr>
        <a:xfrm>
          <a:off x="2080456" y="310732"/>
          <a:ext cx="4546502" cy="4418155"/>
        </a:xfrm>
        <a:prstGeom prst="circularArrow">
          <a:avLst>
            <a:gd name="adj1" fmla="val 5085"/>
            <a:gd name="adj2" fmla="val 327528"/>
            <a:gd name="adj3" fmla="val 1472472"/>
            <a:gd name="adj4" fmla="val 19800000"/>
            <a:gd name="adj5" fmla="val 5932"/>
          </a:avLst>
        </a:prstGeom>
        <a:solidFill>
          <a:srgbClr val="FFC000"/>
        </a:solidFill>
        <a:ln>
          <a:noFill/>
        </a:ln>
        <a:effectLst>
          <a:outerShdw blurRad="38100" dist="25400" dir="2700000" algn="br"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FC46567-CADF-47DF-9D8D-15B95B8FD722}">
      <dsp:nvSpPr>
        <dsp:cNvPr id="0" name=""/>
        <dsp:cNvSpPr/>
      </dsp:nvSpPr>
      <dsp:spPr>
        <a:xfrm>
          <a:off x="2099894" y="650176"/>
          <a:ext cx="4533733" cy="4013054"/>
        </a:xfrm>
        <a:prstGeom prst="circularArrow">
          <a:avLst>
            <a:gd name="adj1" fmla="val 5085"/>
            <a:gd name="adj2" fmla="val 327528"/>
            <a:gd name="adj3" fmla="val 5072221"/>
            <a:gd name="adj4" fmla="val 1800000"/>
            <a:gd name="adj5" fmla="val 5932"/>
          </a:avLst>
        </a:prstGeom>
        <a:solidFill>
          <a:srgbClr val="00C057"/>
        </a:solidFill>
        <a:ln>
          <a:noFill/>
        </a:ln>
        <a:effectLst>
          <a:outerShdw blurRad="38100" dist="25400" dir="2700000" algn="br"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E3168A95-2F7A-4C8C-9EA4-DD16AFC8318F}">
      <dsp:nvSpPr>
        <dsp:cNvPr id="0" name=""/>
        <dsp:cNvSpPr/>
      </dsp:nvSpPr>
      <dsp:spPr>
        <a:xfrm>
          <a:off x="2049228" y="375080"/>
          <a:ext cx="4418155" cy="4418155"/>
        </a:xfrm>
        <a:prstGeom prst="circularArrow">
          <a:avLst>
            <a:gd name="adj1" fmla="val 5085"/>
            <a:gd name="adj2" fmla="val 327528"/>
            <a:gd name="adj3" fmla="val 8672472"/>
            <a:gd name="adj4" fmla="val 5400251"/>
            <a:gd name="adj5" fmla="val 5932"/>
          </a:avLst>
        </a:prstGeom>
        <a:solidFill>
          <a:srgbClr val="00B0F0"/>
        </a:solidFill>
        <a:ln>
          <a:noFill/>
        </a:ln>
        <a:effectLst>
          <a:outerShdw blurRad="38100" dist="25400" dir="2700000" algn="br"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3F3978-87AD-42CC-A9C4-C4B8A811B3B5}">
      <dsp:nvSpPr>
        <dsp:cNvPr id="0" name=""/>
        <dsp:cNvSpPr/>
      </dsp:nvSpPr>
      <dsp:spPr>
        <a:xfrm>
          <a:off x="2016717" y="309317"/>
          <a:ext cx="4418155" cy="4418155"/>
        </a:xfrm>
        <a:prstGeom prst="circularArrow">
          <a:avLst>
            <a:gd name="adj1" fmla="val 5085"/>
            <a:gd name="adj2" fmla="val 327528"/>
            <a:gd name="adj3" fmla="val 12272472"/>
            <a:gd name="adj4" fmla="val 9000000"/>
            <a:gd name="adj5" fmla="val 5932"/>
          </a:avLst>
        </a:prstGeom>
        <a:solidFill>
          <a:schemeClr val="accent2">
            <a:lumMod val="75000"/>
          </a:schemeClr>
        </a:solidFill>
        <a:ln>
          <a:noFill/>
        </a:ln>
        <a:effectLst>
          <a:outerShdw blurRad="38100" dist="25400" dir="2700000" algn="br"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D3DB8C8-8517-4B86-B51D-EB11B74FD4B4}">
      <dsp:nvSpPr>
        <dsp:cNvPr id="0" name=""/>
        <dsp:cNvSpPr/>
      </dsp:nvSpPr>
      <dsp:spPr>
        <a:xfrm>
          <a:off x="-357127" y="383103"/>
          <a:ext cx="4418155" cy="4418155"/>
        </a:xfrm>
        <a:prstGeom prst="circularArrow">
          <a:avLst>
            <a:gd name="adj1" fmla="val 5085"/>
            <a:gd name="adj2" fmla="val 327528"/>
            <a:gd name="adj3" fmla="val 15872221"/>
            <a:gd name="adj4" fmla="val 12600000"/>
            <a:gd name="adj5" fmla="val 5932"/>
          </a:avLst>
        </a:prstGeom>
        <a:solidFill>
          <a:srgbClr val="CC3399"/>
        </a:solidFill>
        <a:ln>
          <a:noFill/>
        </a:ln>
        <a:effectLst>
          <a:outerShdw blurRad="38100" dist="25400" dir="2700000" algn="br" rotWithShape="0">
            <a:srgbClr val="000000">
              <a:alpha val="60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3175" y="6513631"/>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pPr algn="ctr">
              <a:lnSpc>
                <a:spcPct val="107000"/>
              </a:lnSpc>
              <a:spcAft>
                <a:spcPts val="800"/>
              </a:spcAft>
            </a:pPr>
            <a:r>
              <a:rPr lang="pl-PL" dirty="0"/>
              <a:t>Kliknij, aby edytować</a:t>
            </a:r>
            <a:br>
              <a:rPr lang="pl-PL" sz="8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p:cNvSpPr>
            <a:spLocks noGrp="1"/>
          </p:cNvSpPr>
          <p:nvPr>
            <p:ph type="subTitle" idx="1"/>
          </p:nvPr>
        </p:nvSpPr>
        <p:spPr>
          <a:xfrm>
            <a:off x="1100051" y="433635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dirty="0"/>
              <a:t>Kliknij, aby edytować styl wzorca podtytułu</a:t>
            </a:r>
            <a:endParaRPr lang="en-US" dirty="0"/>
          </a:p>
        </p:txBody>
      </p:sp>
      <p:sp>
        <p:nvSpPr>
          <p:cNvPr id="4" name="Date Placeholder 3"/>
          <p:cNvSpPr>
            <a:spLocks noGrp="1"/>
          </p:cNvSpPr>
          <p:nvPr>
            <p:ph type="dt" sz="half" idx="10"/>
          </p:nvPr>
        </p:nvSpPr>
        <p:spPr>
          <a:xfrm>
            <a:off x="1097280" y="6508807"/>
            <a:ext cx="2472271" cy="365125"/>
          </a:xfrm>
        </p:spPr>
        <p:txBody>
          <a:bodyPr/>
          <a:lstStyle>
            <a:lvl1pPr>
              <a:defRPr sz="1400"/>
            </a:lvl1pPr>
          </a:lstStyle>
          <a:p>
            <a:r>
              <a:rPr lang="pl-PL" dirty="0"/>
              <a:t>www.pidm.pl</a:t>
            </a:r>
            <a:endParaRPr lang="en-US" dirty="0"/>
          </a:p>
        </p:txBody>
      </p:sp>
      <p:sp>
        <p:nvSpPr>
          <p:cNvPr id="5" name="Footer Placeholder 4"/>
          <p:cNvSpPr>
            <a:spLocks noGrp="1"/>
          </p:cNvSpPr>
          <p:nvPr>
            <p:ph type="ftr" sz="quarter" idx="11"/>
          </p:nvPr>
        </p:nvSpPr>
        <p:spPr>
          <a:xfrm>
            <a:off x="3683025" y="6530488"/>
            <a:ext cx="4822804" cy="365125"/>
          </a:xfrm>
        </p:spPr>
        <p:txBody>
          <a:bodyPr/>
          <a:lstStyle>
            <a:lvl1pPr>
              <a:defRPr sz="1400"/>
            </a:lvl1pPr>
          </a:lstStyle>
          <a:p>
            <a:r>
              <a:rPr lang="pl-PL" dirty="0"/>
              <a:t>POLSKI INSTYTUT DIALOGU MOTYWUJĄCEGO  -  STUDIUM DM</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Prostokąt 11">
            <a:extLst>
              <a:ext uri="{FF2B5EF4-FFF2-40B4-BE49-F238E27FC236}">
                <a16:creationId xmlns:a16="http://schemas.microsoft.com/office/drawing/2014/main" id="{FC207B63-6D88-4073-8A05-0CD3C48F3745}"/>
              </a:ext>
            </a:extLst>
          </p:cNvPr>
          <p:cNvSpPr/>
          <p:nvPr userDrawn="1"/>
        </p:nvSpPr>
        <p:spPr>
          <a:xfrm>
            <a:off x="9019310" y="6334316"/>
            <a:ext cx="3166370" cy="6365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l-PL"/>
          </a:p>
        </p:txBody>
      </p:sp>
      <p:pic>
        <p:nvPicPr>
          <p:cNvPr id="13" name="Obraz 12">
            <a:extLst>
              <a:ext uri="{FF2B5EF4-FFF2-40B4-BE49-F238E27FC236}">
                <a16:creationId xmlns:a16="http://schemas.microsoft.com/office/drawing/2014/main" id="{0969852B-2AA1-4CEC-9D9E-37D09D5CF8B9}"/>
              </a:ext>
            </a:extLst>
          </p:cNvPr>
          <p:cNvPicPr>
            <a:picLocks noChangeAspect="1"/>
          </p:cNvPicPr>
          <p:nvPr userDrawn="1"/>
        </p:nvPicPr>
        <p:blipFill>
          <a:blip r:embed="rId2"/>
          <a:stretch>
            <a:fillRect/>
          </a:stretch>
        </p:blipFill>
        <p:spPr>
          <a:xfrm>
            <a:off x="9155546" y="6336985"/>
            <a:ext cx="2893897" cy="52101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Pusty">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647414F-D833-4315-9405-C503B4E1EE88}" type="datetime1">
              <a:rPr lang="en-US" smtClean="0"/>
              <a:t>10/22/2024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pl-PL"/>
              <a:t>Na podstawie: W.R. Miller , S. Rollnick „ Dialog motywujący. Jak pomóc ludziom w zmianie”, WUJ, 2014 (wyd. polskie)</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16539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3587A0-BA46-4D6E-A507-A8D9EBECC1E4}"/>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C93609B-C892-4E17-B71A-BCBFB233B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6F7F904B-7CE2-4E4E-9694-841B309D4C82}"/>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5" name="Symbol zastępczy stopki 4">
            <a:extLst>
              <a:ext uri="{FF2B5EF4-FFF2-40B4-BE49-F238E27FC236}">
                <a16:creationId xmlns:a16="http://schemas.microsoft.com/office/drawing/2014/main" id="{2EFA6AFB-493F-41BE-8682-9E07086DCB5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7CEC33D-528A-4965-BF8B-B982F292EA59}"/>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2461451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9ED926-AEE4-44AF-8D5B-8968CAD231A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14C98B6-129C-427C-ABC8-AA6B913043CE}"/>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4067C12-E710-478E-901C-5B3B80D18B42}"/>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5" name="Symbol zastępczy stopki 4">
            <a:extLst>
              <a:ext uri="{FF2B5EF4-FFF2-40B4-BE49-F238E27FC236}">
                <a16:creationId xmlns:a16="http://schemas.microsoft.com/office/drawing/2014/main" id="{8C3489AE-D88E-4743-B039-FBBBC99D1CC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35C76B4-1A0F-4C9C-8B5A-FF9D4C8BD326}"/>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45757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527430-FE01-446D-A03E-8E9047E3A994}"/>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0B604630-22DF-4811-925A-2A8E69EC62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5F922776-8D87-4AE9-ADC5-6DE28079AE93}"/>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5" name="Symbol zastępczy stopki 4">
            <a:extLst>
              <a:ext uri="{FF2B5EF4-FFF2-40B4-BE49-F238E27FC236}">
                <a16:creationId xmlns:a16="http://schemas.microsoft.com/office/drawing/2014/main" id="{B8045633-210D-4765-B64E-85FAFA8895C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9BE96E9-FB83-447B-A926-88C3DC1B0CB9}"/>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1469530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023C03-4E45-4A1B-8838-DA905F25853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5854CDA-4E55-4EEA-95B8-B55FF562B686}"/>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30B7C065-9A32-4454-952C-929D3EDF1756}"/>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3B39C254-9B26-4B56-9A15-71466EC132B3}"/>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6" name="Symbol zastępczy stopki 5">
            <a:extLst>
              <a:ext uri="{FF2B5EF4-FFF2-40B4-BE49-F238E27FC236}">
                <a16:creationId xmlns:a16="http://schemas.microsoft.com/office/drawing/2014/main" id="{E4ABFD86-626B-40C0-949E-673689F9BF7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17FF35B-5FB9-42EB-9F7C-C2A45E7C1EB9}"/>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1394425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BAD32C-5DC7-48BB-8AAF-3F0A5F4BFABC}"/>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6DBAD0CA-CF3C-48C3-B7EB-6E1BD7A5ED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ACE757C1-F3F6-4EB8-863F-E6E76A3FE997}"/>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B96016C4-1780-403C-8A8C-021119FF6D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8D02F17A-9356-45A2-8041-584D768B1725}"/>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C7CB008B-E465-48F8-95B8-89868A016699}"/>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8" name="Symbol zastępczy stopki 7">
            <a:extLst>
              <a:ext uri="{FF2B5EF4-FFF2-40B4-BE49-F238E27FC236}">
                <a16:creationId xmlns:a16="http://schemas.microsoft.com/office/drawing/2014/main" id="{30209AA7-16D3-42A5-9017-BA2CE16CB37C}"/>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5062DDB9-50D4-40B6-B6CB-228F351F932B}"/>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2772284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6A0F51-7765-443A-B9E9-8EAECB45867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5E00921B-165D-4868-9811-023551BB2163}"/>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4" name="Symbol zastępczy stopki 3">
            <a:extLst>
              <a:ext uri="{FF2B5EF4-FFF2-40B4-BE49-F238E27FC236}">
                <a16:creationId xmlns:a16="http://schemas.microsoft.com/office/drawing/2014/main" id="{6911ADF6-B089-43C9-BEE6-F6AEDBBA5D95}"/>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004BA917-6E17-4CDF-ADA5-D6110EBC17C7}"/>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1837916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4E6C81E8-F2E9-4EC4-B0F5-F392F65E1CA8}"/>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3" name="Symbol zastępczy stopki 2">
            <a:extLst>
              <a:ext uri="{FF2B5EF4-FFF2-40B4-BE49-F238E27FC236}">
                <a16:creationId xmlns:a16="http://schemas.microsoft.com/office/drawing/2014/main" id="{E5238E44-BF24-40C3-95F2-D311A576DC2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8AD1F86C-D129-44AA-AEB0-E9AADF234D3C}"/>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3199040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D9F954-5D0A-4ED3-9E14-36463C2FA57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DD8FA103-DDE0-49D8-B457-8DBEE478B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F9590630-0785-492F-BE29-BB202B26D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1FBC1268-F05E-43B9-A1F6-0B594E14BC7C}"/>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6" name="Symbol zastępczy stopki 5">
            <a:extLst>
              <a:ext uri="{FF2B5EF4-FFF2-40B4-BE49-F238E27FC236}">
                <a16:creationId xmlns:a16="http://schemas.microsoft.com/office/drawing/2014/main" id="{BE789A85-9C7D-4D3B-B33D-432EC4F0AD4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A880469-9AA5-44A9-9C20-5DAF1C6CA2EA}"/>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378991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6B1462-FC66-494B-91C6-46D4A0BCF42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3BE4B2FF-2C04-4A66-9B0E-37D803A23F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E5645D92-30B7-4D34-8256-C142E541C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16783712-15DF-463C-A659-668456FF4B12}"/>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6" name="Symbol zastępczy stopki 5">
            <a:extLst>
              <a:ext uri="{FF2B5EF4-FFF2-40B4-BE49-F238E27FC236}">
                <a16:creationId xmlns:a16="http://schemas.microsoft.com/office/drawing/2014/main" id="{A71ECD6C-AE72-42BA-83B9-13B2B71002E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C01D5741-A7CC-4ED2-9333-6C8EE588F536}"/>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478009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4AB332-3661-4A86-8871-EC9DD32A564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2B061FDA-544E-4573-91D8-B568EDA5AE58}"/>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8DF5DCA-F65C-4F66-97A1-6C5AA795743B}"/>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5" name="Symbol zastępczy stopki 4">
            <a:extLst>
              <a:ext uri="{FF2B5EF4-FFF2-40B4-BE49-F238E27FC236}">
                <a16:creationId xmlns:a16="http://schemas.microsoft.com/office/drawing/2014/main" id="{9C109A4C-1102-43B7-818B-381290E113C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50ACF56-1321-4A72-9172-E1B95A758713}"/>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39590321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31B48BED-69A0-4768-A8B5-EDC7270E08F5}"/>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AE45EBD-C92B-4E97-A576-C27FA150CD38}"/>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E5CC162-FDD6-47CE-8A4B-AEBC27FD5EBA}"/>
              </a:ext>
            </a:extLst>
          </p:cNvPr>
          <p:cNvSpPr>
            <a:spLocks noGrp="1"/>
          </p:cNvSpPr>
          <p:nvPr>
            <p:ph type="dt" sz="half" idx="10"/>
          </p:nvPr>
        </p:nvSpPr>
        <p:spPr/>
        <p:txBody>
          <a:bodyPr/>
          <a:lstStyle/>
          <a:p>
            <a:fld id="{D65081E7-24A9-480D-B0E5-A92038B372E9}" type="datetimeFigureOut">
              <a:rPr lang="pl-PL" smtClean="0"/>
              <a:t>22.10.2024</a:t>
            </a:fld>
            <a:endParaRPr lang="pl-PL"/>
          </a:p>
        </p:txBody>
      </p:sp>
      <p:sp>
        <p:nvSpPr>
          <p:cNvPr id="5" name="Symbol zastępczy stopki 4">
            <a:extLst>
              <a:ext uri="{FF2B5EF4-FFF2-40B4-BE49-F238E27FC236}">
                <a16:creationId xmlns:a16="http://schemas.microsoft.com/office/drawing/2014/main" id="{94D8CAD8-453C-4079-841B-D2C046B8173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EFCA271-5014-453C-869C-D833C40E3738}"/>
              </a:ext>
            </a:extLst>
          </p:cNvPr>
          <p:cNvSpPr>
            <a:spLocks noGrp="1"/>
          </p:cNvSpPr>
          <p:nvPr>
            <p:ph type="sldNum" sz="quarter" idx="12"/>
          </p:nvPr>
        </p:nvSpPr>
        <p:spPr/>
        <p:txBody>
          <a:bodyPr/>
          <a:lstStyle/>
          <a:p>
            <a:fld id="{FE37F7E5-9C60-4900-B1E2-DD70FE38F44B}" type="slidenum">
              <a:rPr lang="pl-PL" smtClean="0"/>
              <a:t>‹#›</a:t>
            </a:fld>
            <a:endParaRPr lang="pl-PL"/>
          </a:p>
        </p:txBody>
      </p:sp>
    </p:spTree>
    <p:extLst>
      <p:ext uri="{BB962C8B-B14F-4D97-AF65-F5344CB8AC3E}">
        <p14:creationId xmlns:p14="http://schemas.microsoft.com/office/powerpoint/2010/main" val="1512117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2C8C47B-849E-47BD-8021-FE239341283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12255C0A-1AC8-4A4A-84A6-84D8C2033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B77EE6B0-59B3-4769-AA10-08CF075C1FE2}"/>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5" name="Symbol zastępczy stopki 4">
            <a:extLst>
              <a:ext uri="{FF2B5EF4-FFF2-40B4-BE49-F238E27FC236}">
                <a16:creationId xmlns:a16="http://schemas.microsoft.com/office/drawing/2014/main" id="{FB0FBC27-1AF2-46FD-B9DC-F6D763DF664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06782F6-765D-40C7-8D43-493CFEE991C4}"/>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35515420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BB991C-2AEC-40CC-8D43-FC66D6A24D7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4E677291-7058-450B-8778-C2B2EEE03D78}"/>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033DA3B-63A6-4E99-B5A3-571C28102757}"/>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5" name="Symbol zastępczy stopki 4">
            <a:extLst>
              <a:ext uri="{FF2B5EF4-FFF2-40B4-BE49-F238E27FC236}">
                <a16:creationId xmlns:a16="http://schemas.microsoft.com/office/drawing/2014/main" id="{C37767B9-C548-4F23-9D2A-F819555E2A2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DEB8585-01FD-44AB-81B2-22ADF3B06453}"/>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697593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9DE1B6-3C6E-4739-B8E8-0635606A4EA5}"/>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1B99DA60-B563-447A-80F4-80CE2C7A29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C6DCAD0B-52EE-4CE1-936E-8B362FF30613}"/>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5" name="Symbol zastępczy stopki 4">
            <a:extLst>
              <a:ext uri="{FF2B5EF4-FFF2-40B4-BE49-F238E27FC236}">
                <a16:creationId xmlns:a16="http://schemas.microsoft.com/office/drawing/2014/main" id="{DC2EC208-6EFC-4360-AFF3-CE2A161FF78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A062470-BA23-43C1-82D4-E4A988C6CD61}"/>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1290669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D0870B-C8C8-4716-B462-EEDDC358B43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12627AD-CAD1-4D4D-9794-88A81C2DF00E}"/>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BDD69020-959B-4418-B84E-C55425323EA0}"/>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2E292BDC-B481-4661-9932-4D107AEE123D}"/>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6" name="Symbol zastępczy stopki 5">
            <a:extLst>
              <a:ext uri="{FF2B5EF4-FFF2-40B4-BE49-F238E27FC236}">
                <a16:creationId xmlns:a16="http://schemas.microsoft.com/office/drawing/2014/main" id="{B19BC948-6FF4-4B34-9770-BB8C7AFA8FF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1A32E07-06A3-4244-90F1-2D0F460182DE}"/>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35454646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5E9016-08C3-41B0-AB18-FBF220C4D312}"/>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1F11ABD3-8322-4B60-9C4C-90681D555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A755A0AD-C822-42C3-8845-3279A52A9E7A}"/>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7B340055-F96F-43AC-BA09-E2D427C66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FD0DDBF6-F390-40A2-A6E6-5A8A6489068A}"/>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2CEF473-EE8A-4342-BAB1-AFA9FDC09EB9}"/>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8" name="Symbol zastępczy stopki 7">
            <a:extLst>
              <a:ext uri="{FF2B5EF4-FFF2-40B4-BE49-F238E27FC236}">
                <a16:creationId xmlns:a16="http://schemas.microsoft.com/office/drawing/2014/main" id="{5B0309B1-DDDB-4D28-8494-AFD3ACC2950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1C609761-58CC-4BA4-887E-E02464908274}"/>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2322943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3213A2-40D1-41AF-AEC2-065ED61E2517}"/>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2A341EBA-8C09-4C6D-8065-EAD663DEACC8}"/>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4" name="Symbol zastępczy stopki 3">
            <a:extLst>
              <a:ext uri="{FF2B5EF4-FFF2-40B4-BE49-F238E27FC236}">
                <a16:creationId xmlns:a16="http://schemas.microsoft.com/office/drawing/2014/main" id="{358533D4-B7E0-4BBA-9B98-A13F1E22096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DE770284-2756-472A-B725-B41474C93D70}"/>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3541534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91610A1-A758-4572-88F9-6F5E67DD2A56}"/>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3" name="Symbol zastępczy stopki 2">
            <a:extLst>
              <a:ext uri="{FF2B5EF4-FFF2-40B4-BE49-F238E27FC236}">
                <a16:creationId xmlns:a16="http://schemas.microsoft.com/office/drawing/2014/main" id="{03C5B4DE-53BA-4719-82BC-916F0767C34B}"/>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74962E82-292A-4808-8EB7-1F5C67A27C6F}"/>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669554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9BB4F1-4DFC-4942-B28C-4955C4557FF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ADFB368E-C1FD-44B9-9B0B-9C0880FEB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3138F992-71EF-4768-81DC-18771CDC0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DA4AEB20-F5E0-4B71-BE62-469519BC4209}"/>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6" name="Symbol zastępczy stopki 5">
            <a:extLst>
              <a:ext uri="{FF2B5EF4-FFF2-40B4-BE49-F238E27FC236}">
                <a16:creationId xmlns:a16="http://schemas.microsoft.com/office/drawing/2014/main" id="{DCDCF138-CBA4-4C73-8B65-B7BC6F45103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5ED6625-958B-467B-A313-C41A474C8E48}"/>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402128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77E977-88D8-4E26-A6E3-CC9A1D44A85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32DACEEA-756A-4425-9B28-B0F6444D5ED7}"/>
              </a:ext>
            </a:extLst>
          </p:cNvPr>
          <p:cNvSpPr>
            <a:spLocks noGrp="1"/>
          </p:cNvSpPr>
          <p:nvPr>
            <p:ph type="dt" sz="half" idx="10"/>
          </p:nvPr>
        </p:nvSpPr>
        <p:spPr/>
        <p:txBody>
          <a:bodyPr/>
          <a:lstStyle/>
          <a:p>
            <a:r>
              <a:rPr lang="pl-PL"/>
              <a:t>www.pidm.pl</a:t>
            </a:r>
            <a:endParaRPr lang="en-US" dirty="0"/>
          </a:p>
        </p:txBody>
      </p:sp>
      <p:sp>
        <p:nvSpPr>
          <p:cNvPr id="4" name="Symbol zastępczy stopki 3">
            <a:extLst>
              <a:ext uri="{FF2B5EF4-FFF2-40B4-BE49-F238E27FC236}">
                <a16:creationId xmlns:a16="http://schemas.microsoft.com/office/drawing/2014/main" id="{EC158295-5757-4BBE-974B-1DA3283F6BFB}"/>
              </a:ext>
            </a:extLst>
          </p:cNvPr>
          <p:cNvSpPr>
            <a:spLocks noGrp="1"/>
          </p:cNvSpPr>
          <p:nvPr>
            <p:ph type="ftr" sz="quarter" idx="11"/>
          </p:nvPr>
        </p:nvSpPr>
        <p:spPr/>
        <p:txBody>
          <a:bodyPr/>
          <a:lstStyle/>
          <a:p>
            <a:r>
              <a:rPr lang="pl-PL"/>
              <a:t>POLSKI INSTYTUT DIALOGU MOTYWUJĄCEGO  - STUDIUM DM</a:t>
            </a:r>
            <a:endParaRPr lang="en-US" dirty="0"/>
          </a:p>
        </p:txBody>
      </p:sp>
      <p:sp>
        <p:nvSpPr>
          <p:cNvPr id="5" name="Symbol zastępczy numeru slajdu 4">
            <a:extLst>
              <a:ext uri="{FF2B5EF4-FFF2-40B4-BE49-F238E27FC236}">
                <a16:creationId xmlns:a16="http://schemas.microsoft.com/office/drawing/2014/main" id="{B3CDC5A4-4368-47EC-B95B-482CF3FD66B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68038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449CD43-12F1-4435-BB2C-7A02B34817FA}"/>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A8CD0270-7629-4FAA-ACB1-0F1894A72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A7B26B75-F056-4D3C-90A2-1CB3569902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53A7C265-6E3F-4F51-A614-FE7E95B31323}"/>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6" name="Symbol zastępczy stopki 5">
            <a:extLst>
              <a:ext uri="{FF2B5EF4-FFF2-40B4-BE49-F238E27FC236}">
                <a16:creationId xmlns:a16="http://schemas.microsoft.com/office/drawing/2014/main" id="{B1CA00A1-1F64-43FA-B815-7368B29DD16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42F2E2F-ABCE-46C8-B501-0A85A0C826BE}"/>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2436993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89609E-2B1B-4EB8-9B1A-1DBB0BC8FE31}"/>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92F6DB00-3603-4DF7-8EDA-3EA23421AC58}"/>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5E3B26B-7C5D-413E-BFCE-35C23DE9E89E}"/>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5" name="Symbol zastępczy stopki 4">
            <a:extLst>
              <a:ext uri="{FF2B5EF4-FFF2-40B4-BE49-F238E27FC236}">
                <a16:creationId xmlns:a16="http://schemas.microsoft.com/office/drawing/2014/main" id="{32475E1C-FEC4-480B-BAD1-9A6DE91C8E5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2D37E3F-30E2-400A-82D2-89039C952374}"/>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1815995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8AFB23D8-8CFC-4BBC-B6BB-D2719D6F264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555DFE9-59C7-431E-9E80-51FA138E2DCE}"/>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9DB3853-DC3A-4898-A293-EED3E74BAD80}"/>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5" name="Symbol zastępczy stopki 4">
            <a:extLst>
              <a:ext uri="{FF2B5EF4-FFF2-40B4-BE49-F238E27FC236}">
                <a16:creationId xmlns:a16="http://schemas.microsoft.com/office/drawing/2014/main" id="{F4A232E0-9225-4DA7-958E-A2F80B1F633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8305F71-15E9-4D39-9B44-3ECE834F10AB}"/>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2695796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E7314D2-2D1F-4CAA-99A8-232ECDFA40AE}"/>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FB1EEFF-975C-459D-A817-37D9B31D6BB2}"/>
              </a:ext>
            </a:extLst>
          </p:cNvPr>
          <p:cNvSpPr>
            <a:spLocks noGrp="1"/>
          </p:cNvSpPr>
          <p:nvPr>
            <p:ph type="dt" sz="half" idx="10"/>
          </p:nvPr>
        </p:nvSpPr>
        <p:spPr/>
        <p:txBody>
          <a:bodyPr/>
          <a:lstStyle/>
          <a:p>
            <a:fld id="{0850C11B-66BD-435C-9B1E-D8C17B874AA6}" type="datetimeFigureOut">
              <a:rPr lang="pl-PL" smtClean="0"/>
              <a:t>22.10.2024</a:t>
            </a:fld>
            <a:endParaRPr lang="pl-PL"/>
          </a:p>
        </p:txBody>
      </p:sp>
      <p:sp>
        <p:nvSpPr>
          <p:cNvPr id="4" name="Symbol zastępczy stopki 3">
            <a:extLst>
              <a:ext uri="{FF2B5EF4-FFF2-40B4-BE49-F238E27FC236}">
                <a16:creationId xmlns:a16="http://schemas.microsoft.com/office/drawing/2014/main" id="{FED45C5F-F1E5-4AEF-8853-CD7A854734D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7E11497D-4CEB-4793-BEFC-393EB64A863A}"/>
              </a:ext>
            </a:extLst>
          </p:cNvPr>
          <p:cNvSpPr>
            <a:spLocks noGrp="1"/>
          </p:cNvSpPr>
          <p:nvPr>
            <p:ph type="sldNum" sz="quarter" idx="12"/>
          </p:nvPr>
        </p:nvSpPr>
        <p:spPr/>
        <p:txBody>
          <a:bodyPr/>
          <a:lstStyle/>
          <a:p>
            <a:fld id="{C6496C16-5566-4BCE-9D8D-5871E607F538}" type="slidenum">
              <a:rPr lang="pl-PL" smtClean="0"/>
              <a:t>‹#›</a:t>
            </a:fld>
            <a:endParaRPr lang="pl-PL"/>
          </a:p>
        </p:txBody>
      </p:sp>
    </p:spTree>
    <p:extLst>
      <p:ext uri="{BB962C8B-B14F-4D97-AF65-F5344CB8AC3E}">
        <p14:creationId xmlns:p14="http://schemas.microsoft.com/office/powerpoint/2010/main" val="36808412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FBC6FA-4FDF-44E7-B2E9-0EA3BD0CDBF7}"/>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386F3C63-8E83-4645-A95B-2DF2008B44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6C64358A-91B8-4652-B498-E01F7D8AF533}"/>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5" name="Symbol zastępczy stopki 4">
            <a:extLst>
              <a:ext uri="{FF2B5EF4-FFF2-40B4-BE49-F238E27FC236}">
                <a16:creationId xmlns:a16="http://schemas.microsoft.com/office/drawing/2014/main" id="{367F885C-5493-4190-9D74-E1CD6E772F8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CF15BCC-A677-475B-8714-A77F2328DF80}"/>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1799327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48B2E86-2C29-4FDE-9260-48712D80FCE9}"/>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A76B4745-9A99-4C06-BE96-FBD6012DE048}"/>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DD66FBD-A404-446B-A9E8-7ACE08939268}"/>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5" name="Symbol zastępczy stopki 4">
            <a:extLst>
              <a:ext uri="{FF2B5EF4-FFF2-40B4-BE49-F238E27FC236}">
                <a16:creationId xmlns:a16="http://schemas.microsoft.com/office/drawing/2014/main" id="{55D21BA5-2204-4471-B185-1F07DC16299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F68DBCE-8E25-4B50-8074-56C1C1807C6A}"/>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3919644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690CD5-A2C9-4B57-8EE8-5705B3449FE6}"/>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BDE15F41-91B7-4858-A7DF-D596C17DE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B7F60CAB-2F36-4D9C-8B38-107C7E844CAC}"/>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5" name="Symbol zastępczy stopki 4">
            <a:extLst>
              <a:ext uri="{FF2B5EF4-FFF2-40B4-BE49-F238E27FC236}">
                <a16:creationId xmlns:a16="http://schemas.microsoft.com/office/drawing/2014/main" id="{E506D5C6-CA89-4CE1-B534-F6B687A9482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D1B9BB4-2F90-417C-9BE6-1F0C4DB3B749}"/>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1835183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562EA8D-7A4E-4B36-8513-D16BE5D89F2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84D6A49B-F561-4441-83E9-EE2FB2B55F16}"/>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02AFDC06-9090-48A5-AD16-02C5DD44557B}"/>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A5486190-FBB5-48E0-89B5-24259C29C5FE}"/>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6" name="Symbol zastępczy stopki 5">
            <a:extLst>
              <a:ext uri="{FF2B5EF4-FFF2-40B4-BE49-F238E27FC236}">
                <a16:creationId xmlns:a16="http://schemas.microsoft.com/office/drawing/2014/main" id="{D194F4C3-6624-46C6-A649-9570E2100A1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7AE166A-91DD-4DB4-86E0-2C836E732E61}"/>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42923360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FDCD63D-720D-4EA7-BB4A-C8C7FE4A475B}"/>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3545E671-0E6D-4B95-B1E1-D1D30F35C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09B2E18E-F14B-47EF-85A2-336286DC09A4}"/>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9CD38503-7B43-4836-AB1F-80A5EDABA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72A37369-D71F-48AF-9895-FB2958AA36E6}"/>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94E6034D-46C7-4283-9B0D-02ADBD617744}"/>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8" name="Symbol zastępczy stopki 7">
            <a:extLst>
              <a:ext uri="{FF2B5EF4-FFF2-40B4-BE49-F238E27FC236}">
                <a16:creationId xmlns:a16="http://schemas.microsoft.com/office/drawing/2014/main" id="{23722229-C396-4766-B85F-B07AD8018AE8}"/>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78EAEDE1-6EAC-4F29-89CD-2CA79AE36153}"/>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3352912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5F347E0-6229-495F-86C8-62C2753397D2}"/>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7FE278F-D7C3-4D37-AB3D-A6AA04C21255}"/>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4" name="Symbol zastępczy stopki 3">
            <a:extLst>
              <a:ext uri="{FF2B5EF4-FFF2-40B4-BE49-F238E27FC236}">
                <a16:creationId xmlns:a16="http://schemas.microsoft.com/office/drawing/2014/main" id="{38C85696-4898-46FD-B7D5-BD8F95CBCF53}"/>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39E75381-26C8-4923-B70F-F8E09BF5BF10}"/>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119733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52A38D3D-B9B3-49BF-878B-E5AA6F50B192}"/>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3" name="Symbol zastępczy stopki 2">
            <a:extLst>
              <a:ext uri="{FF2B5EF4-FFF2-40B4-BE49-F238E27FC236}">
                <a16:creationId xmlns:a16="http://schemas.microsoft.com/office/drawing/2014/main" id="{A6A4DB01-AE7B-424A-BE83-02325F71A85F}"/>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F5C28D4-4BD3-4953-A7F5-62405E16532D}"/>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2472635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878856-7FB5-4B35-979B-D0FF0DD88ED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2C04102D-6AD7-4AB3-8D6B-44F57C70C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7740EA5-0B9D-4F2B-8179-6A070EFB8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9D65D268-1B38-45E7-9B4A-CA325E388D67}"/>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6" name="Symbol zastępczy stopki 5">
            <a:extLst>
              <a:ext uri="{FF2B5EF4-FFF2-40B4-BE49-F238E27FC236}">
                <a16:creationId xmlns:a16="http://schemas.microsoft.com/office/drawing/2014/main" id="{FAA15FA8-45BC-4AE0-936D-5A627D99BF7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5677E06-455F-4C02-BF01-17F637F0E862}"/>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66653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8B7A8A-7C4D-42C7-980A-FC5A31E10B5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DC90FEA-1449-4AD3-A9D3-D1953CC75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137D131C-8E3F-4C15-8994-F23396139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8BF5A70A-EB33-4053-ADDE-C6599513FFFE}"/>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6" name="Symbol zastępczy stopki 5">
            <a:extLst>
              <a:ext uri="{FF2B5EF4-FFF2-40B4-BE49-F238E27FC236}">
                <a16:creationId xmlns:a16="http://schemas.microsoft.com/office/drawing/2014/main" id="{E333039E-4F2B-42BC-84A7-384256860EF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3BE7592-82DE-46A9-A343-8820C29849A7}"/>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14136486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926605-7901-45A8-B432-2FB074517E4A}"/>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24203FDA-0CE6-4F33-9E7D-B9887305F81C}"/>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0C4CC1A-52BF-4708-A543-605F59B24379}"/>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5" name="Symbol zastępczy stopki 4">
            <a:extLst>
              <a:ext uri="{FF2B5EF4-FFF2-40B4-BE49-F238E27FC236}">
                <a16:creationId xmlns:a16="http://schemas.microsoft.com/office/drawing/2014/main" id="{727108C3-B1F8-4EF6-BC95-17A9FE5FB09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3F0F109-434C-49E0-A5B5-7A1DDEA4E1F0}"/>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1045761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C7E566BA-6FA0-416F-869E-A4C316E0F03D}"/>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6BB6D14-EDC8-4BA2-B93F-F7F306D51841}"/>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739C50A-094C-4520-9D0D-E2C8E32D11D9}"/>
              </a:ext>
            </a:extLst>
          </p:cNvPr>
          <p:cNvSpPr>
            <a:spLocks noGrp="1"/>
          </p:cNvSpPr>
          <p:nvPr>
            <p:ph type="dt" sz="half" idx="10"/>
          </p:nvPr>
        </p:nvSpPr>
        <p:spPr/>
        <p:txBody>
          <a:bodyPr/>
          <a:lstStyle/>
          <a:p>
            <a:fld id="{C7B454A7-A14A-484C-B702-90D59857A888}" type="datetimeFigureOut">
              <a:rPr lang="pl-PL" smtClean="0"/>
              <a:t>22.10.2024</a:t>
            </a:fld>
            <a:endParaRPr lang="pl-PL"/>
          </a:p>
        </p:txBody>
      </p:sp>
      <p:sp>
        <p:nvSpPr>
          <p:cNvPr id="5" name="Symbol zastępczy stopki 4">
            <a:extLst>
              <a:ext uri="{FF2B5EF4-FFF2-40B4-BE49-F238E27FC236}">
                <a16:creationId xmlns:a16="http://schemas.microsoft.com/office/drawing/2014/main" id="{14A51530-C98B-4171-A809-59FCBCA7EB0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93F85A6-8376-44CD-A7D9-22C29BCA68B1}"/>
              </a:ext>
            </a:extLst>
          </p:cNvPr>
          <p:cNvSpPr>
            <a:spLocks noGrp="1"/>
          </p:cNvSpPr>
          <p:nvPr>
            <p:ph type="sldNum" sz="quarter" idx="12"/>
          </p:nvPr>
        </p:nvSpPr>
        <p:spPr/>
        <p:txBody>
          <a:bodyPr/>
          <a:lstStyle/>
          <a:p>
            <a:fld id="{8D39BCAD-E03B-4335-A761-8C897D77CE20}" type="slidenum">
              <a:rPr lang="pl-PL" smtClean="0"/>
              <a:t>‹#›</a:t>
            </a:fld>
            <a:endParaRPr lang="pl-PL"/>
          </a:p>
        </p:txBody>
      </p:sp>
    </p:spTree>
    <p:extLst>
      <p:ext uri="{BB962C8B-B14F-4D97-AF65-F5344CB8AC3E}">
        <p14:creationId xmlns:p14="http://schemas.microsoft.com/office/powerpoint/2010/main" val="205778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pl-PL"/>
              <a:t>Kliknij, aby edytować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1097280" y="2582334"/>
            <a:ext cx="4937760" cy="33782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217920" y="2582334"/>
            <a:ext cx="4937760" cy="337820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10/22/2024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Układ niestandard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CD5C643-2FFF-474C-851F-C64FD544468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B1E3396E-4803-4FCB-9FDE-8B7EF7313121}"/>
              </a:ext>
            </a:extLst>
          </p:cNvPr>
          <p:cNvSpPr>
            <a:spLocks noGrp="1"/>
          </p:cNvSpPr>
          <p:nvPr>
            <p:ph type="dt" sz="half" idx="10"/>
          </p:nvPr>
        </p:nvSpPr>
        <p:spPr/>
        <p:txBody>
          <a:bodyPr/>
          <a:lstStyle/>
          <a:p>
            <a:r>
              <a:rPr lang="pl-PL"/>
              <a:t>www.pidm.pl</a:t>
            </a:r>
            <a:endParaRPr lang="en-US" dirty="0"/>
          </a:p>
        </p:txBody>
      </p:sp>
      <p:sp>
        <p:nvSpPr>
          <p:cNvPr id="4" name="Symbol zastępczy stopki 3">
            <a:extLst>
              <a:ext uri="{FF2B5EF4-FFF2-40B4-BE49-F238E27FC236}">
                <a16:creationId xmlns:a16="http://schemas.microsoft.com/office/drawing/2014/main" id="{863574C9-D1B1-40E6-A15D-E8461A18FABD}"/>
              </a:ext>
            </a:extLst>
          </p:cNvPr>
          <p:cNvSpPr>
            <a:spLocks noGrp="1"/>
          </p:cNvSpPr>
          <p:nvPr>
            <p:ph type="ftr" sz="quarter" idx="11"/>
          </p:nvPr>
        </p:nvSpPr>
        <p:spPr/>
        <p:txBody>
          <a:bodyPr/>
          <a:lstStyle/>
          <a:p>
            <a:r>
              <a:rPr lang="pl-PL"/>
              <a:t>POLSKI INSTYTUT DIALOGU MOTYWUJĄCEGO  - STUDIUM DM</a:t>
            </a:r>
            <a:endParaRPr lang="en-US" dirty="0"/>
          </a:p>
        </p:txBody>
      </p:sp>
      <p:sp>
        <p:nvSpPr>
          <p:cNvPr id="5" name="Symbol zastępczy numeru slajdu 4">
            <a:extLst>
              <a:ext uri="{FF2B5EF4-FFF2-40B4-BE49-F238E27FC236}">
                <a16:creationId xmlns:a16="http://schemas.microsoft.com/office/drawing/2014/main" id="{0A812539-5DF2-4F6F-9EB5-BD1CA2E6169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0837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14052"/>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400" b="1">
                <a:solidFill>
                  <a:srgbClr val="FFFFFF"/>
                </a:solidFill>
              </a:defRPr>
            </a:lvl1pPr>
          </a:lstStyle>
          <a:p>
            <a:r>
              <a:rPr lang="pl-PL" dirty="0"/>
              <a:t>www.pidm.pl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1400" b="1" cap="all" baseline="0">
                <a:solidFill>
                  <a:srgbClr val="FFFFFF"/>
                </a:solidFill>
              </a:defRPr>
            </a:lvl1pPr>
          </a:lstStyle>
          <a:p>
            <a:r>
              <a:rPr lang="pl-PL" dirty="0"/>
              <a:t>POLSKI INSTYTUT DIALOGU MOTYWUJĄCEGO  - STUDIUM DM</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D88BF8CB-68CD-48F2-AA97-ECA69D9214EE}"/>
              </a:ext>
            </a:extLst>
          </p:cNvPr>
          <p:cNvSpPr/>
          <p:nvPr userDrawn="1"/>
        </p:nvSpPr>
        <p:spPr>
          <a:xfrm>
            <a:off x="9216529" y="6287974"/>
            <a:ext cx="2975471" cy="58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a:extLst>
              <a:ext uri="{FF2B5EF4-FFF2-40B4-BE49-F238E27FC236}">
                <a16:creationId xmlns:a16="http://schemas.microsoft.com/office/drawing/2014/main" id="{2FC6CD0C-E104-4975-B17F-FC6FE94792AB}"/>
              </a:ext>
            </a:extLst>
          </p:cNvPr>
          <p:cNvPicPr>
            <a:picLocks noChangeAspect="1"/>
          </p:cNvPicPr>
          <p:nvPr userDrawn="1"/>
        </p:nvPicPr>
        <p:blipFill>
          <a:blip r:embed="rId12"/>
          <a:stretch>
            <a:fillRect/>
          </a:stretch>
        </p:blipFill>
        <p:spPr>
          <a:xfrm>
            <a:off x="9364323" y="6330155"/>
            <a:ext cx="2679881" cy="48248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86" r:id="rId3"/>
    <p:sldLayoutId id="2147483652" r:id="rId4"/>
    <p:sldLayoutId id="2147483653" r:id="rId5"/>
    <p:sldLayoutId id="2147483654" r:id="rId6"/>
    <p:sldLayoutId id="2147483658" r:id="rId7"/>
    <p:sldLayoutId id="2147483659" r:id="rId8"/>
    <p:sldLayoutId id="2147483687" r:id="rId9"/>
    <p:sldLayoutId id="2147483700" r:id="rId10"/>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8B0A5B0F-05DA-4ABB-A8EF-FBBF4503D2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9FE27634-4C1E-4418-BB1D-CC899D253C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6F0019E-50F2-4AFA-8A64-A1E3BF389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081E7-24A9-480D-B0E5-A92038B372E9}" type="datetimeFigureOut">
              <a:rPr lang="pl-PL" smtClean="0"/>
              <a:t>22.10.2024</a:t>
            </a:fld>
            <a:endParaRPr lang="pl-PL"/>
          </a:p>
        </p:txBody>
      </p:sp>
      <p:sp>
        <p:nvSpPr>
          <p:cNvPr id="5" name="Symbol zastępczy stopki 4">
            <a:extLst>
              <a:ext uri="{FF2B5EF4-FFF2-40B4-BE49-F238E27FC236}">
                <a16:creationId xmlns:a16="http://schemas.microsoft.com/office/drawing/2014/main" id="{B8C48AA6-5399-4C07-8E14-015D7BE91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3040DA31-EF3C-49FC-AB88-C3A29C1BC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7F7E5-9C60-4900-B1E2-DD70FE38F44B}" type="slidenum">
              <a:rPr lang="pl-PL" smtClean="0"/>
              <a:t>‹#›</a:t>
            </a:fld>
            <a:endParaRPr lang="pl-PL"/>
          </a:p>
        </p:txBody>
      </p:sp>
    </p:spTree>
    <p:extLst>
      <p:ext uri="{BB962C8B-B14F-4D97-AF65-F5344CB8AC3E}">
        <p14:creationId xmlns:p14="http://schemas.microsoft.com/office/powerpoint/2010/main" val="336743160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9A803978-2B6E-4E4F-B7DD-5E57707FB3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2F45C26B-F239-41C3-A32D-45F4BB568C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FF4FB9C-38CF-4F66-9DAC-F0B3F326C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0C11B-66BD-435C-9B1E-D8C17B874AA6}" type="datetimeFigureOut">
              <a:rPr lang="pl-PL" smtClean="0"/>
              <a:t>22.10.2024</a:t>
            </a:fld>
            <a:endParaRPr lang="pl-PL"/>
          </a:p>
        </p:txBody>
      </p:sp>
      <p:sp>
        <p:nvSpPr>
          <p:cNvPr id="5" name="Symbol zastępczy stopki 4">
            <a:extLst>
              <a:ext uri="{FF2B5EF4-FFF2-40B4-BE49-F238E27FC236}">
                <a16:creationId xmlns:a16="http://schemas.microsoft.com/office/drawing/2014/main" id="{BF9FB6EF-0075-4305-9797-CF623C1F51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63CA414A-7DFC-449B-ACD4-2A2272F5E7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96C16-5566-4BCE-9D8D-5871E607F538}" type="slidenum">
              <a:rPr lang="pl-PL" smtClean="0"/>
              <a:t>‹#›</a:t>
            </a:fld>
            <a:endParaRPr lang="pl-PL"/>
          </a:p>
        </p:txBody>
      </p:sp>
    </p:spTree>
    <p:extLst>
      <p:ext uri="{BB962C8B-B14F-4D97-AF65-F5344CB8AC3E}">
        <p14:creationId xmlns:p14="http://schemas.microsoft.com/office/powerpoint/2010/main" val="15004287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61C7A6F8-7DC8-4FDD-BBE0-3F64BC20D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7ABDF7A8-9A28-4058-8461-2562FBF479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9BF02F6-3849-46B4-9A9A-E06E960F68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454A7-A14A-484C-B702-90D59857A888}" type="datetimeFigureOut">
              <a:rPr lang="pl-PL" smtClean="0"/>
              <a:t>22.10.2024</a:t>
            </a:fld>
            <a:endParaRPr lang="pl-PL"/>
          </a:p>
        </p:txBody>
      </p:sp>
      <p:sp>
        <p:nvSpPr>
          <p:cNvPr id="5" name="Symbol zastępczy stopki 4">
            <a:extLst>
              <a:ext uri="{FF2B5EF4-FFF2-40B4-BE49-F238E27FC236}">
                <a16:creationId xmlns:a16="http://schemas.microsoft.com/office/drawing/2014/main" id="{BF1BF000-9F7F-4039-800A-D5ACBB5E9A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254E4404-F396-4216-BEF3-3627EB7E84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9BCAD-E03B-4335-A761-8C897D77CE20}" type="slidenum">
              <a:rPr lang="pl-PL" smtClean="0"/>
              <a:t>‹#›</a:t>
            </a:fld>
            <a:endParaRPr lang="pl-PL"/>
          </a:p>
        </p:txBody>
      </p:sp>
    </p:spTree>
    <p:extLst>
      <p:ext uri="{BB962C8B-B14F-4D97-AF65-F5344CB8AC3E}">
        <p14:creationId xmlns:p14="http://schemas.microsoft.com/office/powerpoint/2010/main" val="6753815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illiamrmiller.net/research/"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unsplash.com/s/photos/iceberg?utm_source=unsplash&amp;utm_medium=referral&amp;utm_content=creditCopyText" TargetMode="External"/><Relationship Id="rId2" Type="http://schemas.openxmlformats.org/officeDocument/2006/relationships/hyperlink" Target="https://unsplash.com/@mlenny?utm_source=unsplash&amp;utm_medium=referral&amp;utm_content=creditCopyText"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pidm.pl/" TargetMode="External"/><Relationship Id="rId2" Type="http://schemas.openxmlformats.org/officeDocument/2006/relationships/hyperlink" Target="mailto:szkolenia@pidm.p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szkolenia@pidm.pl"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mailto:sekretariat@pidm.p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2FB5190-30BD-4C48-98B4-7502AFED9B9D}"/>
              </a:ext>
            </a:extLst>
          </p:cNvPr>
          <p:cNvSpPr>
            <a:spLocks noGrp="1"/>
          </p:cNvSpPr>
          <p:nvPr>
            <p:ph type="ctrTitle"/>
          </p:nvPr>
        </p:nvSpPr>
        <p:spPr>
          <a:xfrm>
            <a:off x="1305339" y="3945651"/>
            <a:ext cx="8885583" cy="1783081"/>
          </a:xfrm>
        </p:spPr>
        <p:txBody>
          <a:bodyPr>
            <a:normAutofit fontScale="90000"/>
          </a:bodyPr>
          <a:lstStyle/>
          <a:p>
            <a:pPr>
              <a:lnSpc>
                <a:spcPct val="100000"/>
              </a:lnSpc>
            </a:pPr>
            <a:r>
              <a:rPr lang="pl-PL" sz="2800" b="1" dirty="0">
                <a:solidFill>
                  <a:schemeClr val="accent3">
                    <a:lumMod val="75000"/>
                  </a:schemeClr>
                </a:solidFill>
              </a:rPr>
              <a:t>ZASTOSOWANIE DIALOGU MOTYWUJĄCEGO </a:t>
            </a:r>
            <a:br>
              <a:rPr lang="pl-PL" sz="2800" b="1" dirty="0">
                <a:solidFill>
                  <a:schemeClr val="accent3">
                    <a:lumMod val="75000"/>
                  </a:schemeClr>
                </a:solidFill>
              </a:rPr>
            </a:br>
            <a:r>
              <a:rPr lang="pl-PL" sz="2800" b="1" dirty="0">
                <a:solidFill>
                  <a:schemeClr val="accent3">
                    <a:lumMod val="75000"/>
                  </a:schemeClr>
                </a:solidFill>
              </a:rPr>
              <a:t>W PRACY SOCJOTERAPEUTYCZNEJ Z DZIEĆMI I MŁODZIEŻĄ</a:t>
            </a:r>
            <a:br>
              <a:rPr lang="pl-PL" sz="2800" b="1" dirty="0">
                <a:solidFill>
                  <a:schemeClr val="accent3">
                    <a:lumMod val="75000"/>
                  </a:schemeClr>
                </a:solidFill>
              </a:rPr>
            </a:br>
            <a:br>
              <a:rPr lang="pl-PL" sz="2800" b="1" dirty="0"/>
            </a:br>
            <a:br>
              <a:rPr lang="pl-PL" dirty="0"/>
            </a:br>
            <a:endParaRPr lang="pl-PL" dirty="0"/>
          </a:p>
        </p:txBody>
      </p:sp>
      <p:sp>
        <p:nvSpPr>
          <p:cNvPr id="3" name="Podtytuł 2">
            <a:extLst>
              <a:ext uri="{FF2B5EF4-FFF2-40B4-BE49-F238E27FC236}">
                <a16:creationId xmlns:a16="http://schemas.microsoft.com/office/drawing/2014/main" id="{F4F57053-9FED-4F63-97B5-E2CEA0175941}"/>
              </a:ext>
            </a:extLst>
          </p:cNvPr>
          <p:cNvSpPr>
            <a:spLocks noGrp="1"/>
          </p:cNvSpPr>
          <p:nvPr>
            <p:ph type="subTitle" idx="1"/>
          </p:nvPr>
        </p:nvSpPr>
        <p:spPr>
          <a:xfrm>
            <a:off x="1305339" y="4413454"/>
            <a:ext cx="9190383" cy="1523520"/>
          </a:xfrm>
        </p:spPr>
        <p:txBody>
          <a:bodyPr>
            <a:normAutofit fontScale="77500" lnSpcReduction="20000"/>
          </a:bodyPr>
          <a:lstStyle/>
          <a:p>
            <a:br>
              <a:rPr lang="pl-PL" sz="2000" b="1" dirty="0">
                <a:latin typeface="+mn-lt"/>
              </a:rPr>
            </a:br>
            <a:br>
              <a:rPr lang="pl-PL" sz="2000" b="1" dirty="0">
                <a:latin typeface="+mn-lt"/>
              </a:rPr>
            </a:br>
            <a:br>
              <a:rPr lang="pl-PL" sz="3300" b="1" dirty="0">
                <a:solidFill>
                  <a:schemeClr val="accent3">
                    <a:lumMod val="75000"/>
                  </a:schemeClr>
                </a:solidFill>
                <a:latin typeface="+mn-lt"/>
              </a:rPr>
            </a:br>
            <a:r>
              <a:rPr lang="pl-PL" sz="3300" b="1" dirty="0">
                <a:latin typeface="+mn-lt"/>
              </a:rPr>
              <a:t>s. Anna </a:t>
            </a:r>
            <a:r>
              <a:rPr lang="pl-PL" sz="3300" b="1" dirty="0" err="1">
                <a:latin typeface="+mn-lt"/>
              </a:rPr>
              <a:t>Bałchan</a:t>
            </a:r>
            <a:r>
              <a:rPr lang="pl-PL" sz="3300" b="1" dirty="0">
                <a:latin typeface="+mn-lt"/>
              </a:rPr>
              <a:t> </a:t>
            </a:r>
            <a:br>
              <a:rPr lang="pl-PL" sz="2000" b="1" dirty="0">
                <a:latin typeface="+mn-lt"/>
              </a:rPr>
            </a:br>
            <a:r>
              <a:rPr lang="pl-PL" sz="2600" b="1" dirty="0">
                <a:solidFill>
                  <a:schemeClr val="bg1">
                    <a:lumMod val="50000"/>
                  </a:schemeClr>
                </a:solidFill>
                <a:latin typeface="+mn-lt"/>
              </a:rPr>
              <a:t>TRENER DM Polskiego Instytutu Dialogu Motywującego (PIDM)</a:t>
            </a:r>
            <a:endParaRPr lang="pl-PL" sz="2600" b="1" dirty="0"/>
          </a:p>
        </p:txBody>
      </p:sp>
      <p:pic>
        <p:nvPicPr>
          <p:cNvPr id="4" name="Obraz 3">
            <a:extLst>
              <a:ext uri="{FF2B5EF4-FFF2-40B4-BE49-F238E27FC236}">
                <a16:creationId xmlns:a16="http://schemas.microsoft.com/office/drawing/2014/main" id="{6645A60E-1F61-4660-A05A-8519501C25D6}"/>
              </a:ext>
            </a:extLst>
          </p:cNvPr>
          <p:cNvPicPr>
            <a:picLocks noChangeAspect="1"/>
          </p:cNvPicPr>
          <p:nvPr/>
        </p:nvPicPr>
        <p:blipFill>
          <a:blip r:embed="rId2"/>
          <a:stretch>
            <a:fillRect/>
          </a:stretch>
        </p:blipFill>
        <p:spPr>
          <a:xfrm>
            <a:off x="1097280" y="644070"/>
            <a:ext cx="3109229" cy="560881"/>
          </a:xfrm>
          <a:prstGeom prst="rect">
            <a:avLst/>
          </a:prstGeom>
        </p:spPr>
      </p:pic>
    </p:spTree>
    <p:extLst>
      <p:ext uri="{BB962C8B-B14F-4D97-AF65-F5344CB8AC3E}">
        <p14:creationId xmlns:p14="http://schemas.microsoft.com/office/powerpoint/2010/main" val="3543583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29928CC-567C-4B08-B9EB-55F46C11B1F6}"/>
              </a:ext>
            </a:extLst>
          </p:cNvPr>
          <p:cNvSpPr>
            <a:spLocks noGrp="1"/>
          </p:cNvSpPr>
          <p:nvPr>
            <p:ph type="title"/>
          </p:nvPr>
        </p:nvSpPr>
        <p:spPr>
          <a:xfrm>
            <a:off x="1097280" y="537031"/>
            <a:ext cx="10058400" cy="1012233"/>
          </a:xfrm>
        </p:spPr>
        <p:txBody>
          <a:bodyPr>
            <a:normAutofit/>
          </a:bodyPr>
          <a:lstStyle/>
          <a:p>
            <a:r>
              <a:rPr lang="pl-PL" sz="3200" b="1" dirty="0">
                <a:solidFill>
                  <a:schemeClr val="bg2">
                    <a:lumMod val="50000"/>
                  </a:schemeClr>
                </a:solidFill>
              </a:rPr>
              <a:t>TRIADA ROGERIAŃSKA</a:t>
            </a:r>
          </a:p>
        </p:txBody>
      </p:sp>
      <p:pic>
        <p:nvPicPr>
          <p:cNvPr id="10" name="Symbol zastępczy zawartości 9">
            <a:extLst>
              <a:ext uri="{FF2B5EF4-FFF2-40B4-BE49-F238E27FC236}">
                <a16:creationId xmlns:a16="http://schemas.microsoft.com/office/drawing/2014/main" id="{3C8A998D-D373-445C-B2CC-2FFB50BA380D}"/>
              </a:ext>
            </a:extLst>
          </p:cNvPr>
          <p:cNvPicPr>
            <a:picLocks noGrp="1" noChangeAspect="1"/>
          </p:cNvPicPr>
          <p:nvPr>
            <p:ph idx="1"/>
          </p:nvPr>
        </p:nvPicPr>
        <p:blipFill>
          <a:blip r:embed="rId2"/>
          <a:stretch>
            <a:fillRect/>
          </a:stretch>
        </p:blipFill>
        <p:spPr>
          <a:xfrm>
            <a:off x="251238" y="1864633"/>
            <a:ext cx="5129396" cy="3431537"/>
          </a:xfrm>
          <a:prstGeom prst="rect">
            <a:avLst/>
          </a:prstGeom>
        </p:spPr>
      </p:pic>
      <p:sp>
        <p:nvSpPr>
          <p:cNvPr id="12" name="pole tekstowe 11">
            <a:extLst>
              <a:ext uri="{FF2B5EF4-FFF2-40B4-BE49-F238E27FC236}">
                <a16:creationId xmlns:a16="http://schemas.microsoft.com/office/drawing/2014/main" id="{ADBEEF0A-0690-4F7E-8E00-2CDAF90A6E25}"/>
              </a:ext>
            </a:extLst>
          </p:cNvPr>
          <p:cNvSpPr txBox="1"/>
          <p:nvPr/>
        </p:nvSpPr>
        <p:spPr>
          <a:xfrm>
            <a:off x="5493094" y="4095841"/>
            <a:ext cx="5733459" cy="1200329"/>
          </a:xfrm>
          <a:prstGeom prst="rect">
            <a:avLst/>
          </a:prstGeom>
          <a:noFill/>
        </p:spPr>
        <p:txBody>
          <a:bodyPr wrap="square" rtlCol="0">
            <a:spAutoFit/>
          </a:bodyPr>
          <a:lstStyle/>
          <a:p>
            <a:pPr algn="just"/>
            <a:r>
              <a:rPr lang="pl-PL" b="1" dirty="0">
                <a:solidFill>
                  <a:schemeClr val="accent1"/>
                </a:solidFill>
              </a:rPr>
              <a:t>KONGRUENCJA czyli AUTENTYCZNOŚĆ </a:t>
            </a:r>
            <a:r>
              <a:rPr lang="pl-PL" dirty="0">
                <a:solidFill>
                  <a:schemeClr val="tx1">
                    <a:lumMod val="95000"/>
                    <a:lumOff val="5000"/>
                  </a:schemeClr>
                </a:solidFill>
              </a:rPr>
              <a:t>– zgodność z samym sobą: dotyczy m.in. świadomości przeżywanych uczuć, umiejętności ich werbalizowania, zgodności komunikatów werbalnych i niewerbalnych. </a:t>
            </a:r>
          </a:p>
        </p:txBody>
      </p:sp>
      <p:sp>
        <p:nvSpPr>
          <p:cNvPr id="13" name="pole tekstowe 12">
            <a:extLst>
              <a:ext uri="{FF2B5EF4-FFF2-40B4-BE49-F238E27FC236}">
                <a16:creationId xmlns:a16="http://schemas.microsoft.com/office/drawing/2014/main" id="{13641569-C7D0-4571-A1D1-FF83D7AE1C1D}"/>
              </a:ext>
            </a:extLst>
          </p:cNvPr>
          <p:cNvSpPr txBox="1"/>
          <p:nvPr/>
        </p:nvSpPr>
        <p:spPr>
          <a:xfrm>
            <a:off x="3961542" y="1826263"/>
            <a:ext cx="7098344" cy="92333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pl-PL" sz="1800" b="1" i="0" u="none" strike="noStrike" kern="0" cap="none" spc="0" normalizeH="0" baseline="0" noProof="0" dirty="0">
                <a:ln>
                  <a:noFill/>
                </a:ln>
                <a:solidFill>
                  <a:schemeClr val="accent1"/>
                </a:solidFill>
                <a:effectLst/>
                <a:uLnTx/>
                <a:uFillTx/>
              </a:rPr>
              <a:t>EMPATIA</a:t>
            </a:r>
            <a:r>
              <a:rPr kumimoji="0" lang="pl-PL" sz="1800" b="0" i="0" u="none" strike="noStrike" kern="0" cap="none" spc="0" normalizeH="0" baseline="0" noProof="0" dirty="0">
                <a:ln>
                  <a:noFill/>
                </a:ln>
                <a:solidFill>
                  <a:schemeClr val="tx1">
                    <a:lumMod val="95000"/>
                    <a:lumOff val="5000"/>
                  </a:schemeClr>
                </a:solidFill>
                <a:effectLst/>
                <a:uLnTx/>
                <a:uFillTx/>
              </a:rPr>
              <a:t> - zdolność do empatycznego zrozumienia rozmówcy, doświadczenia rzeczywistości z uwzględnieniem jego perspektywy oraz umiejętność przekazania tego swojemu rozmówcy.</a:t>
            </a:r>
          </a:p>
        </p:txBody>
      </p:sp>
      <p:sp>
        <p:nvSpPr>
          <p:cNvPr id="14" name="pole tekstowe 13">
            <a:extLst>
              <a:ext uri="{FF2B5EF4-FFF2-40B4-BE49-F238E27FC236}">
                <a16:creationId xmlns:a16="http://schemas.microsoft.com/office/drawing/2014/main" id="{B8538EBA-5929-4D38-BAC4-A7EE943E31E9}"/>
              </a:ext>
            </a:extLst>
          </p:cNvPr>
          <p:cNvSpPr txBox="1"/>
          <p:nvPr/>
        </p:nvSpPr>
        <p:spPr>
          <a:xfrm>
            <a:off x="4411702" y="2838496"/>
            <a:ext cx="6743978" cy="1200329"/>
          </a:xfrm>
          <a:prstGeom prst="rect">
            <a:avLst/>
          </a:prstGeom>
          <a:noFill/>
        </p:spPr>
        <p:txBody>
          <a:bodyPr wrap="square" rtlCol="0">
            <a:spAutoFit/>
          </a:bodyPr>
          <a:lstStyle/>
          <a:p>
            <a:pPr algn="just"/>
            <a:r>
              <a:rPr lang="pl-PL" b="1" dirty="0">
                <a:solidFill>
                  <a:schemeClr val="accent1"/>
                </a:solidFill>
              </a:rPr>
              <a:t>AKCEPTACJA</a:t>
            </a:r>
            <a:r>
              <a:rPr lang="pl-PL" dirty="0">
                <a:solidFill>
                  <a:schemeClr val="tx1">
                    <a:lumMod val="95000"/>
                    <a:lumOff val="5000"/>
                  </a:schemeClr>
                </a:solidFill>
              </a:rPr>
              <a:t> - dawanie rozmówcy do zrozumienia, że jest dla nas ważną osobą – taki, jaki jest. Doświadczenie prawdziwego, bezwarunkowego, pozytywnego nastawienia, akceptacji wobec swojego rozmówcy.</a:t>
            </a:r>
          </a:p>
        </p:txBody>
      </p:sp>
      <p:sp>
        <p:nvSpPr>
          <p:cNvPr id="15" name="Prostokąt 14">
            <a:extLst>
              <a:ext uri="{FF2B5EF4-FFF2-40B4-BE49-F238E27FC236}">
                <a16:creationId xmlns:a16="http://schemas.microsoft.com/office/drawing/2014/main" id="{23297848-3375-4B57-B87E-B69F07F9B83C}"/>
              </a:ext>
            </a:extLst>
          </p:cNvPr>
          <p:cNvSpPr/>
          <p:nvPr/>
        </p:nvSpPr>
        <p:spPr>
          <a:xfrm>
            <a:off x="510365" y="6397306"/>
            <a:ext cx="7849458" cy="461665"/>
          </a:xfrm>
          <a:prstGeom prst="rect">
            <a:avLst/>
          </a:prstGeom>
        </p:spPr>
        <p:txBody>
          <a:bodyPr wrap="square">
            <a:spAutoFit/>
          </a:bodyPr>
          <a:lstStyle/>
          <a:p>
            <a:r>
              <a:rPr lang="pl-PL" sz="1200" dirty="0">
                <a:solidFill>
                  <a:schemeClr val="bg1"/>
                </a:solidFill>
              </a:rPr>
              <a:t>Na podstawie: B. </a:t>
            </a:r>
            <a:r>
              <a:rPr lang="pl-PL" sz="1200" dirty="0" err="1">
                <a:solidFill>
                  <a:schemeClr val="bg1"/>
                </a:solidFill>
              </a:rPr>
              <a:t>Thorne</a:t>
            </a:r>
            <a:r>
              <a:rPr lang="pl-PL" sz="1200" dirty="0">
                <a:solidFill>
                  <a:schemeClr val="bg1"/>
                </a:solidFill>
              </a:rPr>
              <a:t> (2008) „Carl Rogers”, Gdańsk: GWP; B. Wojtasik (2011) </a:t>
            </a:r>
            <a:br>
              <a:rPr lang="pl-PL" sz="1200" dirty="0">
                <a:solidFill>
                  <a:schemeClr val="bg1"/>
                </a:solidFill>
              </a:rPr>
            </a:br>
            <a:r>
              <a:rPr lang="pl-PL" sz="1200" dirty="0">
                <a:solidFill>
                  <a:schemeClr val="bg1"/>
                </a:solidFill>
              </a:rPr>
              <a:t>„Podstawy poradnictwa kariery. Poradnik nauczyciela”, Warszawa: </a:t>
            </a:r>
            <a:r>
              <a:rPr lang="pl-PL" sz="1200" dirty="0" err="1">
                <a:solidFill>
                  <a:schemeClr val="bg1"/>
                </a:solidFill>
              </a:rPr>
              <a:t>KOWEZiU</a:t>
            </a:r>
            <a:r>
              <a:rPr lang="pl-PL" sz="1200" dirty="0">
                <a:solidFill>
                  <a:schemeClr val="bg1"/>
                </a:solidFill>
              </a:rPr>
              <a:t>.</a:t>
            </a:r>
            <a:endParaRPr lang="pl-PL" sz="1200" dirty="0"/>
          </a:p>
        </p:txBody>
      </p:sp>
    </p:spTree>
    <p:extLst>
      <p:ext uri="{BB962C8B-B14F-4D97-AF65-F5344CB8AC3E}">
        <p14:creationId xmlns:p14="http://schemas.microsoft.com/office/powerpoint/2010/main" val="108463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082695D-FE01-A0D4-8AFD-44DEBF00C585}"/>
              </a:ext>
            </a:extLst>
          </p:cNvPr>
          <p:cNvSpPr>
            <a:spLocks noGrp="1"/>
          </p:cNvSpPr>
          <p:nvPr>
            <p:ph type="title"/>
          </p:nvPr>
        </p:nvSpPr>
        <p:spPr>
          <a:xfrm>
            <a:off x="1097280" y="598517"/>
            <a:ext cx="10058400" cy="997526"/>
          </a:xfrm>
        </p:spPr>
        <p:txBody>
          <a:bodyPr>
            <a:normAutofit/>
          </a:bodyPr>
          <a:lstStyle/>
          <a:p>
            <a:r>
              <a:rPr lang="pl-PL" sz="3200" b="1" dirty="0">
                <a:solidFill>
                  <a:schemeClr val="bg2">
                    <a:lumMod val="50000"/>
                  </a:schemeClr>
                </a:solidFill>
              </a:rPr>
              <a:t>INNE TEORIE PSYCHOLOGICZNE SPÓJNE Z DM</a:t>
            </a:r>
          </a:p>
        </p:txBody>
      </p:sp>
      <p:sp>
        <p:nvSpPr>
          <p:cNvPr id="3" name="Symbol zastępczy zawartości 2">
            <a:extLst>
              <a:ext uri="{FF2B5EF4-FFF2-40B4-BE49-F238E27FC236}">
                <a16:creationId xmlns:a16="http://schemas.microsoft.com/office/drawing/2014/main" id="{96C813C5-6471-2A54-0BE0-A98F92927EF8}"/>
              </a:ext>
            </a:extLst>
          </p:cNvPr>
          <p:cNvSpPr>
            <a:spLocks noGrp="1"/>
          </p:cNvSpPr>
          <p:nvPr>
            <p:ph idx="1"/>
          </p:nvPr>
        </p:nvSpPr>
        <p:spPr>
          <a:xfrm>
            <a:off x="1097280" y="1845733"/>
            <a:ext cx="10133215" cy="4272433"/>
          </a:xfrm>
        </p:spPr>
        <p:txBody>
          <a:bodyPr>
            <a:normAutofit fontScale="92500" lnSpcReduction="20000"/>
          </a:bodyPr>
          <a:lstStyle/>
          <a:p>
            <a:pPr marL="0" indent="0">
              <a:lnSpc>
                <a:spcPct val="110000"/>
              </a:lnSpc>
              <a:spcBef>
                <a:spcPts val="0"/>
              </a:spcBef>
              <a:spcAft>
                <a:spcPts val="600"/>
              </a:spcAft>
              <a:buNone/>
            </a:pPr>
            <a:r>
              <a:rPr lang="pl-PL" sz="1900" b="1" dirty="0">
                <a:solidFill>
                  <a:schemeClr val="tx1"/>
                </a:solidFill>
              </a:rPr>
              <a:t>1. </a:t>
            </a:r>
            <a:r>
              <a:rPr lang="pl-PL" sz="1900" b="1" dirty="0" err="1">
                <a:solidFill>
                  <a:schemeClr val="bg2">
                    <a:lumMod val="50000"/>
                  </a:schemeClr>
                </a:solidFill>
              </a:rPr>
              <a:t>Transteoretyczny</a:t>
            </a:r>
            <a:r>
              <a:rPr lang="pl-PL" sz="1900" b="1" dirty="0">
                <a:solidFill>
                  <a:schemeClr val="bg2">
                    <a:lumMod val="50000"/>
                  </a:schemeClr>
                </a:solidFill>
              </a:rPr>
              <a:t> model zmiany Prochaska i </a:t>
            </a:r>
            <a:r>
              <a:rPr lang="pl-PL" sz="1900" b="1" dirty="0" err="1">
                <a:solidFill>
                  <a:schemeClr val="bg2">
                    <a:lumMod val="50000"/>
                  </a:schemeClr>
                </a:solidFill>
              </a:rPr>
              <a:t>DiClemente</a:t>
            </a:r>
            <a:r>
              <a:rPr lang="pl-PL" sz="1900" b="1" dirty="0">
                <a:solidFill>
                  <a:schemeClr val="bg2">
                    <a:lumMod val="50000"/>
                  </a:schemeClr>
                </a:solidFill>
              </a:rPr>
              <a:t> </a:t>
            </a:r>
            <a:r>
              <a:rPr lang="pl-PL" sz="1900" dirty="0">
                <a:solidFill>
                  <a:schemeClr val="tx1"/>
                </a:solidFill>
              </a:rPr>
              <a:t>– model procesu (faz) zmiany, który powstał w podobnym czasie i jest spójny (choć nie tożsamy) z DM</a:t>
            </a:r>
          </a:p>
          <a:p>
            <a:pPr marL="0" indent="0">
              <a:lnSpc>
                <a:spcPct val="110000"/>
              </a:lnSpc>
              <a:spcBef>
                <a:spcPts val="0"/>
              </a:spcBef>
              <a:spcAft>
                <a:spcPts val="600"/>
              </a:spcAft>
              <a:buNone/>
            </a:pPr>
            <a:r>
              <a:rPr lang="pl-PL" sz="1900" b="1" dirty="0">
                <a:solidFill>
                  <a:schemeClr val="tx1"/>
                </a:solidFill>
              </a:rPr>
              <a:t>2. </a:t>
            </a:r>
            <a:r>
              <a:rPr lang="pl-PL" sz="1900" b="1" dirty="0">
                <a:solidFill>
                  <a:schemeClr val="bg2">
                    <a:lumMod val="50000"/>
                  </a:schemeClr>
                </a:solidFill>
              </a:rPr>
              <a:t>Teoria </a:t>
            </a:r>
            <a:r>
              <a:rPr lang="pl-PL" sz="1900" b="1" dirty="0" err="1">
                <a:solidFill>
                  <a:schemeClr val="bg2">
                    <a:lumMod val="50000"/>
                  </a:schemeClr>
                </a:solidFill>
              </a:rPr>
              <a:t>autodeterminacji</a:t>
            </a:r>
            <a:r>
              <a:rPr lang="pl-PL" sz="1900" b="1" dirty="0">
                <a:solidFill>
                  <a:schemeClr val="bg2">
                    <a:lumMod val="50000"/>
                  </a:schemeClr>
                </a:solidFill>
              </a:rPr>
              <a:t> Edwarda </a:t>
            </a:r>
            <a:r>
              <a:rPr lang="pl-PL" sz="1900" b="1" dirty="0" err="1">
                <a:solidFill>
                  <a:schemeClr val="bg2">
                    <a:lumMod val="50000"/>
                  </a:schemeClr>
                </a:solidFill>
              </a:rPr>
              <a:t>Deciego</a:t>
            </a:r>
            <a:r>
              <a:rPr lang="pl-PL" sz="1900" b="1" dirty="0">
                <a:solidFill>
                  <a:schemeClr val="bg2">
                    <a:lumMod val="50000"/>
                  </a:schemeClr>
                </a:solidFill>
              </a:rPr>
              <a:t> i Richarda Ryana </a:t>
            </a:r>
            <a:r>
              <a:rPr lang="pl-PL" sz="1900" b="1" dirty="0">
                <a:solidFill>
                  <a:schemeClr val="tx1"/>
                </a:solidFill>
              </a:rPr>
              <a:t>- </a:t>
            </a:r>
            <a:r>
              <a:rPr lang="pl-PL" sz="1900" dirty="0">
                <a:solidFill>
                  <a:schemeClr val="tx1"/>
                </a:solidFill>
              </a:rPr>
              <a:t>Człowiek ma zdolność do samoregulacji </a:t>
            </a:r>
            <a:br>
              <a:rPr lang="pl-PL" sz="1900" dirty="0">
                <a:solidFill>
                  <a:schemeClr val="tx1"/>
                </a:solidFill>
              </a:rPr>
            </a:br>
            <a:r>
              <a:rPr lang="pl-PL" sz="1900" dirty="0">
                <a:solidFill>
                  <a:schemeClr val="tx1"/>
                </a:solidFill>
              </a:rPr>
              <a:t>i samorozwoju</a:t>
            </a:r>
            <a:r>
              <a:rPr lang="pl-PL" sz="1900" b="1" dirty="0">
                <a:solidFill>
                  <a:schemeClr val="tx1"/>
                </a:solidFill>
              </a:rPr>
              <a:t> </a:t>
            </a:r>
            <a:r>
              <a:rPr lang="pl-PL" sz="1900" dirty="0">
                <a:solidFill>
                  <a:schemeClr val="tx1"/>
                </a:solidFill>
              </a:rPr>
              <a:t>zaspokajając trzy podstawowe potrzeby: autonomii, kompetencji i relacji.</a:t>
            </a:r>
          </a:p>
          <a:p>
            <a:pPr marL="0" indent="0">
              <a:lnSpc>
                <a:spcPct val="110000"/>
              </a:lnSpc>
              <a:spcBef>
                <a:spcPts val="0"/>
              </a:spcBef>
              <a:spcAft>
                <a:spcPts val="600"/>
              </a:spcAft>
              <a:buNone/>
            </a:pPr>
            <a:r>
              <a:rPr lang="pl-PL" sz="1900" b="1" dirty="0">
                <a:solidFill>
                  <a:schemeClr val="tx1"/>
                </a:solidFill>
              </a:rPr>
              <a:t>3. </a:t>
            </a:r>
            <a:r>
              <a:rPr lang="pl-PL" sz="1900" b="1" dirty="0">
                <a:solidFill>
                  <a:schemeClr val="bg2">
                    <a:lumMod val="50000"/>
                  </a:schemeClr>
                </a:solidFill>
              </a:rPr>
              <a:t>Teoria dysonansu poznawczego Leona Festingera  </a:t>
            </a:r>
            <a:r>
              <a:rPr lang="pl-PL" sz="1900" b="1" dirty="0">
                <a:solidFill>
                  <a:schemeClr val="tx1"/>
                </a:solidFill>
              </a:rPr>
              <a:t>- </a:t>
            </a:r>
            <a:r>
              <a:rPr lang="pl-PL" sz="1900" dirty="0">
                <a:solidFill>
                  <a:schemeClr val="tx1"/>
                </a:solidFill>
              </a:rPr>
              <a:t>Gdy zachowania człowieka nie są zgodne z jego wartościami czy postawami, powstaje stan dysonansu, który wywołuje napięcie motywacyjne </a:t>
            </a:r>
          </a:p>
          <a:p>
            <a:pPr marL="0" lvl="0" indent="0" eaLnBrk="0" fontAlgn="base" hangingPunct="0">
              <a:lnSpc>
                <a:spcPct val="110000"/>
              </a:lnSpc>
              <a:spcBef>
                <a:spcPts val="0"/>
              </a:spcBef>
              <a:spcAft>
                <a:spcPts val="600"/>
              </a:spcAft>
              <a:buNone/>
              <a:tabLst>
                <a:tab pos="228600" algn="l"/>
              </a:tabLst>
            </a:pPr>
            <a:r>
              <a:rPr lang="pl-PL" sz="1900" b="1" dirty="0">
                <a:solidFill>
                  <a:schemeClr val="tx1"/>
                </a:solidFill>
              </a:rPr>
              <a:t>4. </a:t>
            </a:r>
            <a:r>
              <a:rPr lang="pl-PL" sz="1900" b="1" dirty="0">
                <a:solidFill>
                  <a:schemeClr val="bg2">
                    <a:lumMod val="50000"/>
                  </a:schemeClr>
                </a:solidFill>
              </a:rPr>
              <a:t>Teoria reaktancji psychologicznej Jacka </a:t>
            </a:r>
            <a:r>
              <a:rPr lang="pl-PL" sz="1900" b="1" dirty="0" err="1">
                <a:solidFill>
                  <a:schemeClr val="bg2">
                    <a:lumMod val="50000"/>
                  </a:schemeClr>
                </a:solidFill>
              </a:rPr>
              <a:t>Brehma</a:t>
            </a:r>
            <a:r>
              <a:rPr lang="pl-PL" sz="1900" b="1" dirty="0">
                <a:solidFill>
                  <a:schemeClr val="bg2">
                    <a:lumMod val="50000"/>
                  </a:schemeClr>
                </a:solidFill>
              </a:rPr>
              <a:t>  </a:t>
            </a:r>
            <a:r>
              <a:rPr lang="pl-PL" sz="1900" b="1" dirty="0">
                <a:solidFill>
                  <a:schemeClr val="tx1"/>
                </a:solidFill>
              </a:rPr>
              <a:t>- </a:t>
            </a:r>
            <a:r>
              <a:rPr lang="pl-PL" sz="1900" dirty="0">
                <a:solidFill>
                  <a:schemeClr val="tx1"/>
                </a:solidFill>
              </a:rPr>
              <a:t>Ludzie reagują oporem na odebranie swobody, zachowania zakazane stają   się bardziej atrakcyjne. Reaktancja psychologiczna to „opór psychiczny”. Zachowania zakazane stają się bardziej atrakcyjne.</a:t>
            </a:r>
          </a:p>
          <a:p>
            <a:pPr marL="0" indent="0">
              <a:lnSpc>
                <a:spcPct val="110000"/>
              </a:lnSpc>
              <a:spcBef>
                <a:spcPts val="0"/>
              </a:spcBef>
              <a:spcAft>
                <a:spcPts val="600"/>
              </a:spcAft>
              <a:buNone/>
            </a:pPr>
            <a:r>
              <a:rPr lang="pl-PL" sz="1900" b="1" dirty="0">
                <a:solidFill>
                  <a:schemeClr val="tx1"/>
                </a:solidFill>
              </a:rPr>
              <a:t>5. </a:t>
            </a:r>
            <a:r>
              <a:rPr lang="pl-PL" sz="1900" b="1" dirty="0">
                <a:solidFill>
                  <a:schemeClr val="bg2">
                    <a:lumMod val="50000"/>
                  </a:schemeClr>
                </a:solidFill>
              </a:rPr>
              <a:t>Zasada </a:t>
            </a:r>
            <a:r>
              <a:rPr lang="pl-PL" sz="1900" b="1" dirty="0" err="1">
                <a:solidFill>
                  <a:schemeClr val="bg2">
                    <a:lumMod val="50000"/>
                  </a:schemeClr>
                </a:solidFill>
              </a:rPr>
              <a:t>autopercepcji</a:t>
            </a:r>
            <a:r>
              <a:rPr lang="pl-PL" sz="1900" b="1" dirty="0">
                <a:solidFill>
                  <a:schemeClr val="bg2">
                    <a:lumMod val="50000"/>
                  </a:schemeClr>
                </a:solidFill>
              </a:rPr>
              <a:t> </a:t>
            </a:r>
            <a:r>
              <a:rPr lang="pl-PL" sz="1900" b="1" dirty="0" err="1">
                <a:solidFill>
                  <a:schemeClr val="bg2">
                    <a:lumMod val="50000"/>
                  </a:schemeClr>
                </a:solidFill>
              </a:rPr>
              <a:t>Daryla</a:t>
            </a:r>
            <a:r>
              <a:rPr lang="pl-PL" sz="1900" b="1" dirty="0">
                <a:solidFill>
                  <a:schemeClr val="bg2">
                    <a:lumMod val="50000"/>
                  </a:schemeClr>
                </a:solidFill>
              </a:rPr>
              <a:t> Bema </a:t>
            </a:r>
            <a:r>
              <a:rPr lang="pl-PL" sz="1900" b="1" dirty="0">
                <a:solidFill>
                  <a:schemeClr val="tx1"/>
                </a:solidFill>
              </a:rPr>
              <a:t>- </a:t>
            </a:r>
            <a:r>
              <a:rPr lang="pl-PL" sz="1900" dirty="0">
                <a:solidFill>
                  <a:schemeClr val="tx1"/>
                </a:solidFill>
              </a:rPr>
              <a:t>Najchętniej przyznajmy rację argumentom, które sami wypowiadamy. </a:t>
            </a:r>
          </a:p>
          <a:p>
            <a:pPr marL="0" indent="0">
              <a:lnSpc>
                <a:spcPct val="110000"/>
              </a:lnSpc>
              <a:spcBef>
                <a:spcPts val="0"/>
              </a:spcBef>
              <a:spcAft>
                <a:spcPts val="600"/>
              </a:spcAft>
              <a:buNone/>
            </a:pPr>
            <a:r>
              <a:rPr lang="pl-PL" sz="1900" b="1" dirty="0">
                <a:solidFill>
                  <a:schemeClr val="tx1"/>
                </a:solidFill>
              </a:rPr>
              <a:t>6. </a:t>
            </a:r>
            <a:r>
              <a:rPr lang="pl-PL" sz="1900" b="1" dirty="0">
                <a:solidFill>
                  <a:schemeClr val="bg2">
                    <a:lumMod val="50000"/>
                  </a:schemeClr>
                </a:solidFill>
              </a:rPr>
              <a:t>Teoria poczucia własnej skuteczności Bandury </a:t>
            </a:r>
            <a:r>
              <a:rPr lang="pl-PL" sz="1900" b="1" dirty="0">
                <a:solidFill>
                  <a:schemeClr val="tx1"/>
                </a:solidFill>
              </a:rPr>
              <a:t>-</a:t>
            </a:r>
            <a:r>
              <a:rPr lang="pl-PL" sz="1900" dirty="0">
                <a:solidFill>
                  <a:schemeClr val="tx1"/>
                </a:solidFill>
              </a:rPr>
              <a:t>Poczucie własnej skuteczności jest widziane jako podstawa ludzkich motywacji do osobistych osiągnięć (Bandura 1996). Wszyscy angażujemy się w rzeczy, które dają jakiś rodzaj satysfakcji i poczucia własnej wartości oraz mamy tendencję do wzbraniania się przed działaniami, które pomniejszają wartość naszego „ja”. </a:t>
            </a:r>
          </a:p>
          <a:p>
            <a:endParaRPr lang="pl-PL" dirty="0"/>
          </a:p>
        </p:txBody>
      </p:sp>
      <p:sp>
        <p:nvSpPr>
          <p:cNvPr id="4" name="pole tekstowe 3">
            <a:extLst>
              <a:ext uri="{FF2B5EF4-FFF2-40B4-BE49-F238E27FC236}">
                <a16:creationId xmlns:a16="http://schemas.microsoft.com/office/drawing/2014/main" id="{4E1D3157-1661-58C7-0AFD-FBCB938C338D}"/>
              </a:ext>
            </a:extLst>
          </p:cNvPr>
          <p:cNvSpPr txBox="1"/>
          <p:nvPr/>
        </p:nvSpPr>
        <p:spPr>
          <a:xfrm>
            <a:off x="387927" y="6567055"/>
            <a:ext cx="8285018" cy="369332"/>
          </a:xfrm>
          <a:prstGeom prst="rect">
            <a:avLst/>
          </a:prstGeom>
          <a:noFill/>
        </p:spPr>
        <p:txBody>
          <a:bodyPr wrap="square" rtlCol="0">
            <a:spAutoFit/>
          </a:bodyPr>
          <a:lstStyle/>
          <a:p>
            <a:r>
              <a:rPr lang="pl-PL" sz="1800">
                <a:solidFill>
                  <a:schemeClr val="bg1"/>
                </a:solidFill>
                <a:latin typeface="+mj-lt"/>
              </a:rPr>
              <a:t>Dialog motywujący. Jak pomóc ludziom w zmianie, 2014, WUJ,</a:t>
            </a:r>
            <a:endParaRPr lang="pl-PL" dirty="0"/>
          </a:p>
        </p:txBody>
      </p:sp>
    </p:spTree>
    <p:extLst>
      <p:ext uri="{BB962C8B-B14F-4D97-AF65-F5344CB8AC3E}">
        <p14:creationId xmlns:p14="http://schemas.microsoft.com/office/powerpoint/2010/main" val="1751434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B8B71B-AF17-42AF-A42F-8E22B6CF3EFB}"/>
              </a:ext>
            </a:extLst>
          </p:cNvPr>
          <p:cNvSpPr>
            <a:spLocks noGrp="1"/>
          </p:cNvSpPr>
          <p:nvPr>
            <p:ph type="title"/>
          </p:nvPr>
        </p:nvSpPr>
        <p:spPr>
          <a:xfrm>
            <a:off x="1524000" y="556769"/>
            <a:ext cx="8371840" cy="652271"/>
          </a:xfrm>
        </p:spPr>
        <p:txBody>
          <a:bodyPr>
            <a:normAutofit/>
          </a:bodyPr>
          <a:lstStyle/>
          <a:p>
            <a:r>
              <a:rPr lang="pl-PL" sz="3200" b="1" dirty="0">
                <a:solidFill>
                  <a:schemeClr val="bg2">
                    <a:lumMod val="50000"/>
                  </a:schemeClr>
                </a:solidFill>
              </a:rPr>
              <a:t>TRANSTEORETYCZNY MODEL ZMIANY</a:t>
            </a:r>
          </a:p>
        </p:txBody>
      </p:sp>
      <p:graphicFrame>
        <p:nvGraphicFramePr>
          <p:cNvPr id="8" name="Symbol zastępczy zawartości 7">
            <a:extLst>
              <a:ext uri="{FF2B5EF4-FFF2-40B4-BE49-F238E27FC236}">
                <a16:creationId xmlns:a16="http://schemas.microsoft.com/office/drawing/2014/main" id="{1BE8CA51-A9A9-4C06-A9E8-2A6063A4B473}"/>
              </a:ext>
            </a:extLst>
          </p:cNvPr>
          <p:cNvGraphicFramePr>
            <a:graphicFrameLocks noGrp="1"/>
          </p:cNvGraphicFramePr>
          <p:nvPr>
            <p:ph idx="1"/>
          </p:nvPr>
        </p:nvGraphicFramePr>
        <p:xfrm>
          <a:off x="2346325" y="1620983"/>
          <a:ext cx="7781349" cy="4680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ole tekstowe 2">
            <a:extLst>
              <a:ext uri="{FF2B5EF4-FFF2-40B4-BE49-F238E27FC236}">
                <a16:creationId xmlns:a16="http://schemas.microsoft.com/office/drawing/2014/main" id="{B97723CC-4238-E614-B310-899EB2207D27}"/>
              </a:ext>
            </a:extLst>
          </p:cNvPr>
          <p:cNvSpPr txBox="1"/>
          <p:nvPr/>
        </p:nvSpPr>
        <p:spPr>
          <a:xfrm>
            <a:off x="8017024" y="1772817"/>
            <a:ext cx="1584176" cy="646331"/>
          </a:xfrm>
          <a:prstGeom prst="rect">
            <a:avLst/>
          </a:prstGeom>
          <a:noFill/>
        </p:spPr>
        <p:txBody>
          <a:bodyPr wrap="square" rtlCol="0">
            <a:spAutoFit/>
          </a:bodyPr>
          <a:lstStyle/>
          <a:p>
            <a:r>
              <a:rPr lang="pl-PL" dirty="0"/>
              <a:t>Brak potrzeby zmiany</a:t>
            </a:r>
          </a:p>
        </p:txBody>
      </p:sp>
      <p:sp>
        <p:nvSpPr>
          <p:cNvPr id="4" name="pole tekstowe 3">
            <a:extLst>
              <a:ext uri="{FF2B5EF4-FFF2-40B4-BE49-F238E27FC236}">
                <a16:creationId xmlns:a16="http://schemas.microsoft.com/office/drawing/2014/main" id="{A35165E2-F046-964A-A30A-7F48D38ED76A}"/>
              </a:ext>
            </a:extLst>
          </p:cNvPr>
          <p:cNvSpPr txBox="1"/>
          <p:nvPr/>
        </p:nvSpPr>
        <p:spPr>
          <a:xfrm>
            <a:off x="8904312" y="3068960"/>
            <a:ext cx="1763688" cy="923330"/>
          </a:xfrm>
          <a:prstGeom prst="rect">
            <a:avLst/>
          </a:prstGeom>
          <a:noFill/>
        </p:spPr>
        <p:txBody>
          <a:bodyPr wrap="square" rtlCol="0">
            <a:spAutoFit/>
          </a:bodyPr>
          <a:lstStyle/>
          <a:p>
            <a:r>
              <a:rPr lang="pl-PL" dirty="0"/>
              <a:t>Rozważanie zmiany (ambiwalencja)</a:t>
            </a:r>
          </a:p>
        </p:txBody>
      </p:sp>
      <p:sp>
        <p:nvSpPr>
          <p:cNvPr id="5" name="pole tekstowe 4">
            <a:extLst>
              <a:ext uri="{FF2B5EF4-FFF2-40B4-BE49-F238E27FC236}">
                <a16:creationId xmlns:a16="http://schemas.microsoft.com/office/drawing/2014/main" id="{E28B60C8-B97A-F973-B938-6E87F74D17D3}"/>
              </a:ext>
            </a:extLst>
          </p:cNvPr>
          <p:cNvSpPr txBox="1"/>
          <p:nvPr/>
        </p:nvSpPr>
        <p:spPr>
          <a:xfrm>
            <a:off x="8554720" y="5221971"/>
            <a:ext cx="1717040" cy="1200329"/>
          </a:xfrm>
          <a:prstGeom prst="rect">
            <a:avLst/>
          </a:prstGeom>
          <a:noFill/>
        </p:spPr>
        <p:txBody>
          <a:bodyPr wrap="square" rtlCol="0">
            <a:spAutoFit/>
          </a:bodyPr>
          <a:lstStyle/>
          <a:p>
            <a:r>
              <a:rPr lang="pl-PL" dirty="0"/>
              <a:t>Podjęcie decyzji o zmianie, przygotowanie do działania</a:t>
            </a:r>
          </a:p>
        </p:txBody>
      </p:sp>
      <p:sp>
        <p:nvSpPr>
          <p:cNvPr id="6" name="pole tekstowe 5">
            <a:extLst>
              <a:ext uri="{FF2B5EF4-FFF2-40B4-BE49-F238E27FC236}">
                <a16:creationId xmlns:a16="http://schemas.microsoft.com/office/drawing/2014/main" id="{2A584E1E-CEB8-4A30-C08E-EA32CC036E5B}"/>
              </a:ext>
            </a:extLst>
          </p:cNvPr>
          <p:cNvSpPr txBox="1"/>
          <p:nvPr/>
        </p:nvSpPr>
        <p:spPr>
          <a:xfrm>
            <a:off x="2834640" y="5659121"/>
            <a:ext cx="3261360" cy="646331"/>
          </a:xfrm>
          <a:prstGeom prst="rect">
            <a:avLst/>
          </a:prstGeom>
          <a:noFill/>
        </p:spPr>
        <p:txBody>
          <a:bodyPr wrap="square" rtlCol="0">
            <a:spAutoFit/>
          </a:bodyPr>
          <a:lstStyle/>
          <a:p>
            <a:r>
              <a:rPr lang="pl-PL" dirty="0"/>
              <a:t>Pierwsze działania (wprowadzanie zmiany)</a:t>
            </a:r>
          </a:p>
        </p:txBody>
      </p:sp>
      <p:sp>
        <p:nvSpPr>
          <p:cNvPr id="7" name="pole tekstowe 6">
            <a:extLst>
              <a:ext uri="{FF2B5EF4-FFF2-40B4-BE49-F238E27FC236}">
                <a16:creationId xmlns:a16="http://schemas.microsoft.com/office/drawing/2014/main" id="{0AA02C0E-5693-C5BD-2FE1-1CC33E0F60AA}"/>
              </a:ext>
            </a:extLst>
          </p:cNvPr>
          <p:cNvSpPr txBox="1"/>
          <p:nvPr/>
        </p:nvSpPr>
        <p:spPr>
          <a:xfrm>
            <a:off x="2927648" y="4298640"/>
            <a:ext cx="1440160" cy="923330"/>
          </a:xfrm>
          <a:prstGeom prst="rect">
            <a:avLst/>
          </a:prstGeom>
          <a:noFill/>
        </p:spPr>
        <p:txBody>
          <a:bodyPr wrap="square" rtlCol="0">
            <a:spAutoFit/>
          </a:bodyPr>
          <a:lstStyle/>
          <a:p>
            <a:r>
              <a:rPr lang="pl-PL" dirty="0"/>
              <a:t>Utrzymanie zmiany przez dłuższy czas</a:t>
            </a:r>
          </a:p>
        </p:txBody>
      </p:sp>
      <p:sp>
        <p:nvSpPr>
          <p:cNvPr id="9" name="pole tekstowe 8">
            <a:extLst>
              <a:ext uri="{FF2B5EF4-FFF2-40B4-BE49-F238E27FC236}">
                <a16:creationId xmlns:a16="http://schemas.microsoft.com/office/drawing/2014/main" id="{F1E82EF9-7A7A-6326-16EB-6E84AE71FA10}"/>
              </a:ext>
            </a:extLst>
          </p:cNvPr>
          <p:cNvSpPr txBox="1"/>
          <p:nvPr/>
        </p:nvSpPr>
        <p:spPr>
          <a:xfrm>
            <a:off x="1025237" y="1892039"/>
            <a:ext cx="2358044" cy="923330"/>
          </a:xfrm>
          <a:prstGeom prst="rect">
            <a:avLst/>
          </a:prstGeom>
          <a:noFill/>
        </p:spPr>
        <p:txBody>
          <a:bodyPr wrap="square" rtlCol="0">
            <a:spAutoFit/>
          </a:bodyPr>
          <a:lstStyle/>
          <a:p>
            <a:r>
              <a:rPr lang="pl-PL" dirty="0"/>
              <a:t>Powrót do stanu/ zachowania sprzed zmiany</a:t>
            </a:r>
          </a:p>
        </p:txBody>
      </p:sp>
    </p:spTree>
    <p:extLst>
      <p:ext uri="{BB962C8B-B14F-4D97-AF65-F5344CB8AC3E}">
        <p14:creationId xmlns:p14="http://schemas.microsoft.com/office/powerpoint/2010/main" val="3542102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02BE03-FB88-644E-C6E9-7ED71FD40C64}"/>
              </a:ext>
            </a:extLst>
          </p:cNvPr>
          <p:cNvSpPr>
            <a:spLocks noGrp="1"/>
          </p:cNvSpPr>
          <p:nvPr>
            <p:ph type="title"/>
          </p:nvPr>
        </p:nvSpPr>
        <p:spPr>
          <a:xfrm>
            <a:off x="2069869" y="471654"/>
            <a:ext cx="7789026" cy="692127"/>
          </a:xfrm>
        </p:spPr>
        <p:txBody>
          <a:bodyPr>
            <a:normAutofit/>
          </a:bodyPr>
          <a:lstStyle/>
          <a:p>
            <a:r>
              <a:rPr lang="pl-PL" altLang="pl-PL" sz="3200" b="1" dirty="0">
                <a:solidFill>
                  <a:schemeClr val="bg2">
                    <a:lumMod val="50000"/>
                  </a:schemeClr>
                </a:solidFill>
              </a:rPr>
              <a:t>DM NA KONTINUUM STYLÓW KOMUNIKACJI</a:t>
            </a:r>
            <a:endParaRPr lang="pl-PL" sz="3200" b="1" dirty="0">
              <a:solidFill>
                <a:schemeClr val="bg2">
                  <a:lumMod val="50000"/>
                </a:schemeClr>
              </a:solidFill>
            </a:endParaRPr>
          </a:p>
        </p:txBody>
      </p:sp>
      <p:graphicFrame>
        <p:nvGraphicFramePr>
          <p:cNvPr id="4" name="Symbol zastępczy zawartości 3">
            <a:extLst>
              <a:ext uri="{FF2B5EF4-FFF2-40B4-BE49-F238E27FC236}">
                <a16:creationId xmlns:a16="http://schemas.microsoft.com/office/drawing/2014/main" id="{E4C6EA6C-6296-6116-9BA1-23B56158238F}"/>
              </a:ext>
            </a:extLst>
          </p:cNvPr>
          <p:cNvGraphicFramePr>
            <a:graphicFrameLocks/>
          </p:cNvGraphicFramePr>
          <p:nvPr>
            <p:extLst>
              <p:ext uri="{D42A27DB-BD31-4B8C-83A1-F6EECF244321}">
                <p14:modId xmlns:p14="http://schemas.microsoft.com/office/powerpoint/2010/main" val="3480146665"/>
              </p:ext>
            </p:extLst>
          </p:nvPr>
        </p:nvGraphicFramePr>
        <p:xfrm>
          <a:off x="1413163" y="1163781"/>
          <a:ext cx="8445732" cy="4937759"/>
        </p:xfrm>
        <a:graphic>
          <a:graphicData uri="http://schemas.openxmlformats.org/drawingml/2006/table">
            <a:tbl>
              <a:tblPr firstRow="1" bandRow="1"/>
              <a:tblGrid>
                <a:gridCol w="2815244">
                  <a:extLst>
                    <a:ext uri="{9D8B030D-6E8A-4147-A177-3AD203B41FA5}">
                      <a16:colId xmlns:a16="http://schemas.microsoft.com/office/drawing/2014/main" val="20000"/>
                    </a:ext>
                  </a:extLst>
                </a:gridCol>
                <a:gridCol w="2815244">
                  <a:extLst>
                    <a:ext uri="{9D8B030D-6E8A-4147-A177-3AD203B41FA5}">
                      <a16:colId xmlns:a16="http://schemas.microsoft.com/office/drawing/2014/main" val="20001"/>
                    </a:ext>
                  </a:extLst>
                </a:gridCol>
                <a:gridCol w="2815244">
                  <a:extLst>
                    <a:ext uri="{9D8B030D-6E8A-4147-A177-3AD203B41FA5}">
                      <a16:colId xmlns:a16="http://schemas.microsoft.com/office/drawing/2014/main" val="20002"/>
                    </a:ext>
                  </a:extLst>
                </a:gridCol>
              </a:tblGrid>
              <a:tr h="6991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pl-PL" sz="1700" b="1" i="0" dirty="0">
                          <a:solidFill>
                            <a:schemeClr val="tx1"/>
                          </a:solidFill>
                          <a:latin typeface="Sylfaen" pitchFamily="18" charset="0"/>
                        </a:rPr>
                        <a:t>DOWODZENIE</a:t>
                      </a:r>
                    </a:p>
                    <a:p>
                      <a:pPr algn="ctr"/>
                      <a:endParaRPr lang="pl-PL" sz="1700" i="0"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pl-PL" sz="1700" b="1" i="0" dirty="0">
                          <a:solidFill>
                            <a:srgbClr val="00B050"/>
                          </a:solidFill>
                          <a:latin typeface="Sylfaen" pitchFamily="18" charset="0"/>
                        </a:rPr>
                        <a:t>UKIERUNKOWYWANIE</a:t>
                      </a:r>
                      <a:endParaRPr lang="pl-PL" sz="1700" i="0"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pl-PL" sz="1700" b="1" i="0" dirty="0">
                          <a:solidFill>
                            <a:srgbClr val="0070C0"/>
                          </a:solidFill>
                          <a:latin typeface="Sylfaen" pitchFamily="18" charset="0"/>
                        </a:rPr>
                        <a:t>    PODĄŻANIE</a:t>
                      </a:r>
                      <a:endParaRPr lang="pl-PL" sz="1700" i="0" dirty="0">
                        <a:solidFill>
                          <a:srgbClr val="0070C0"/>
                        </a:solidFill>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055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pl-PL" sz="1800" b="1" dirty="0">
                          <a:solidFill>
                            <a:schemeClr val="tx1"/>
                          </a:solidFill>
                          <a:latin typeface="Sylfaen" panose="010A0502050306030303" pitchFamily="18" charset="0"/>
                        </a:rPr>
                        <a:t>decydować</a:t>
                      </a:r>
                      <a:endParaRPr lang="pl-PL" dirty="0">
                        <a:solidFill>
                          <a:schemeClr val="tx1"/>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sz="1800" b="1" dirty="0">
                          <a:solidFill>
                            <a:srgbClr val="00B050"/>
                          </a:solidFill>
                          <a:latin typeface="Sylfaen" panose="010A0502050306030303" pitchFamily="18" charset="0"/>
                        </a:rPr>
                        <a:t>budzić	</a:t>
                      </a:r>
                      <a:endParaRPr lang="pl-PL" dirty="0">
                        <a:solidFill>
                          <a:srgbClr val="00B05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pl-PL" sz="1800" b="1" dirty="0">
                          <a:solidFill>
                            <a:srgbClr val="0070C0"/>
                          </a:solidFill>
                          <a:latin typeface="Sylfaen" panose="010A0502050306030303" pitchFamily="18" charset="0"/>
                        </a:rPr>
                        <a:t>być z…</a:t>
                      </a:r>
                      <a:endParaRPr lang="pl-PL" dirty="0">
                        <a:solidFill>
                          <a:srgbClr val="0070C0"/>
                        </a:solidFill>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extLst>
                  <a:ext uri="{0D108BD9-81ED-4DB2-BD59-A6C34878D82A}">
                    <a16:rowId xmlns:a16="http://schemas.microsoft.com/office/drawing/2014/main" val="10001"/>
                  </a:ext>
                </a:extLst>
              </a:tr>
              <a:tr h="6055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pl-PL" sz="1800" b="1" dirty="0">
                          <a:solidFill>
                            <a:schemeClr val="tx1"/>
                          </a:solidFill>
                          <a:latin typeface="Sylfaen" panose="010A0502050306030303" pitchFamily="18" charset="0"/>
                        </a:rPr>
                        <a:t>dowodzić </a:t>
                      </a:r>
                      <a:endParaRPr lang="pl-PL" b="1"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sz="1800" b="1" dirty="0">
                          <a:solidFill>
                            <a:srgbClr val="00B050"/>
                          </a:solidFill>
                          <a:latin typeface="Sylfaen" panose="010A0502050306030303" pitchFamily="18" charset="0"/>
                        </a:rPr>
                        <a:t>inspirować </a:t>
                      </a:r>
                      <a:endParaRPr lang="pl-PL"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pl-PL" sz="1800" b="1" dirty="0">
                          <a:solidFill>
                            <a:srgbClr val="0070C0"/>
                          </a:solidFill>
                          <a:latin typeface="Sylfaen" panose="010A0502050306030303" pitchFamily="18" charset="0"/>
                        </a:rPr>
                        <a:t>doceniać</a:t>
                      </a:r>
                      <a:endParaRPr lang="pl-PL" dirty="0">
                        <a:solidFill>
                          <a:srgbClr val="0070C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extLst>
                  <a:ext uri="{0D108BD9-81ED-4DB2-BD59-A6C34878D82A}">
                    <a16:rowId xmlns:a16="http://schemas.microsoft.com/office/drawing/2014/main" val="10002"/>
                  </a:ext>
                </a:extLst>
              </a:tr>
              <a:tr h="6055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pl-PL" sz="1800" b="1" dirty="0">
                          <a:solidFill>
                            <a:schemeClr val="tx1"/>
                          </a:solidFill>
                          <a:latin typeface="Sylfaen" panose="010A0502050306030303" pitchFamily="18" charset="0"/>
                        </a:rPr>
                        <a:t>kazać </a:t>
                      </a:r>
                      <a:endParaRPr lang="pl-PL"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sz="1800" b="1" dirty="0">
                          <a:solidFill>
                            <a:srgbClr val="00B050"/>
                          </a:solidFill>
                          <a:latin typeface="Sylfaen" panose="010A0502050306030303" pitchFamily="18" charset="0"/>
                        </a:rPr>
                        <a:t>pobudzać </a:t>
                      </a:r>
                      <a:endParaRPr lang="pl-PL"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pl-PL" sz="1800" b="1" dirty="0">
                          <a:solidFill>
                            <a:srgbClr val="0070C0"/>
                          </a:solidFill>
                          <a:latin typeface="Sylfaen" panose="010A0502050306030303" pitchFamily="18" charset="0"/>
                        </a:rPr>
                        <a:t>pojmować</a:t>
                      </a:r>
                      <a:endParaRPr lang="pl-PL" dirty="0">
                        <a:solidFill>
                          <a:srgbClr val="0070C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extLst>
                  <a:ext uri="{0D108BD9-81ED-4DB2-BD59-A6C34878D82A}">
                    <a16:rowId xmlns:a16="http://schemas.microsoft.com/office/drawing/2014/main" val="10003"/>
                  </a:ext>
                </a:extLst>
              </a:tr>
              <a:tr h="6055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pl-PL" sz="1800" b="1" dirty="0">
                          <a:solidFill>
                            <a:schemeClr val="tx1"/>
                          </a:solidFill>
                          <a:latin typeface="Sylfaen" panose="010A0502050306030303" pitchFamily="18" charset="0"/>
                        </a:rPr>
                        <a:t>określać </a:t>
                      </a:r>
                      <a:endParaRPr lang="pl-PL"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sz="1800" b="1" dirty="0">
                          <a:solidFill>
                            <a:srgbClr val="00B050"/>
                          </a:solidFill>
                          <a:latin typeface="Sylfaen" panose="010A0502050306030303" pitchFamily="18" charset="0"/>
                        </a:rPr>
                        <a:t>pomagać </a:t>
                      </a:r>
                      <a:endParaRPr lang="pl-PL"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pl-PL" sz="1800" b="1" dirty="0">
                          <a:solidFill>
                            <a:srgbClr val="0070C0"/>
                          </a:solidFill>
                          <a:latin typeface="Sylfaen" panose="010A0502050306030303" pitchFamily="18" charset="0"/>
                        </a:rPr>
                        <a:t>pozwalać</a:t>
                      </a:r>
                      <a:endParaRPr lang="pl-PL" dirty="0">
                        <a:solidFill>
                          <a:srgbClr val="0070C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extLst>
                  <a:ext uri="{0D108BD9-81ED-4DB2-BD59-A6C34878D82A}">
                    <a16:rowId xmlns:a16="http://schemas.microsoft.com/office/drawing/2014/main" val="10004"/>
                  </a:ext>
                </a:extLst>
              </a:tr>
              <a:tr h="6055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pl-PL" sz="1800" b="1" dirty="0">
                          <a:solidFill>
                            <a:schemeClr val="tx1"/>
                          </a:solidFill>
                          <a:latin typeface="Sylfaen" panose="010A0502050306030303" pitchFamily="18" charset="0"/>
                        </a:rPr>
                        <a:t>przepisywać </a:t>
                      </a:r>
                      <a:endParaRPr lang="pl-PL"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sz="1800" b="1" dirty="0">
                          <a:solidFill>
                            <a:srgbClr val="00B050"/>
                          </a:solidFill>
                          <a:latin typeface="Sylfaen" panose="010A0502050306030303" pitchFamily="18" charset="0"/>
                        </a:rPr>
                        <a:t>przedstawiać </a:t>
                      </a:r>
                      <a:endParaRPr lang="pl-PL"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pl-PL" sz="1800" b="1" dirty="0">
                          <a:solidFill>
                            <a:srgbClr val="0070C0"/>
                          </a:solidFill>
                          <a:latin typeface="Sylfaen" panose="010A0502050306030303" pitchFamily="18" charset="0"/>
                        </a:rPr>
                        <a:t>rozumieć</a:t>
                      </a:r>
                      <a:endParaRPr lang="pl-PL" dirty="0">
                        <a:solidFill>
                          <a:srgbClr val="0070C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extLst>
                  <a:ext uri="{0D108BD9-81ED-4DB2-BD59-A6C34878D82A}">
                    <a16:rowId xmlns:a16="http://schemas.microsoft.com/office/drawing/2014/main" val="10005"/>
                  </a:ext>
                </a:extLst>
              </a:tr>
              <a:tr h="6055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pl-PL" sz="1800" b="1" dirty="0">
                          <a:solidFill>
                            <a:schemeClr val="tx1"/>
                          </a:solidFill>
                          <a:latin typeface="Sylfaen" panose="010A0502050306030303" pitchFamily="18" charset="0"/>
                        </a:rPr>
                        <a:t>rozstrzygać </a:t>
                      </a:r>
                      <a:endParaRPr lang="pl-PL"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sz="1800" b="1" dirty="0">
                          <a:solidFill>
                            <a:srgbClr val="00B050"/>
                          </a:solidFill>
                          <a:latin typeface="Sylfaen" panose="010A0502050306030303" pitchFamily="18" charset="0"/>
                        </a:rPr>
                        <a:t>współpracować </a:t>
                      </a:r>
                      <a:endParaRPr lang="pl-PL"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pl-PL" sz="1800" b="1" dirty="0">
                          <a:solidFill>
                            <a:srgbClr val="0070C0"/>
                          </a:solidFill>
                          <a:latin typeface="Sylfaen" panose="010A0502050306030303" pitchFamily="18" charset="0"/>
                        </a:rPr>
                        <a:t>wierzyć</a:t>
                      </a:r>
                      <a:endParaRPr lang="pl-PL" dirty="0">
                        <a:solidFill>
                          <a:srgbClr val="0070C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20000"/>
                      </a:srgbClr>
                    </a:solidFill>
                  </a:tcPr>
                </a:tc>
                <a:extLst>
                  <a:ext uri="{0D108BD9-81ED-4DB2-BD59-A6C34878D82A}">
                    <a16:rowId xmlns:a16="http://schemas.microsoft.com/office/drawing/2014/main" val="10006"/>
                  </a:ext>
                </a:extLst>
              </a:tr>
              <a:tr h="6055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pl-PL" sz="1800" b="1" dirty="0">
                          <a:solidFill>
                            <a:schemeClr val="tx1"/>
                          </a:solidFill>
                          <a:latin typeface="Sylfaen" panose="010A0502050306030303" pitchFamily="18" charset="0"/>
                        </a:rPr>
                        <a:t>zawiadywać </a:t>
                      </a:r>
                      <a:endParaRPr lang="pl-PL" dirty="0">
                        <a:solidFill>
                          <a:schemeClr val="tx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pl-PL" sz="1800" b="1" dirty="0">
                          <a:solidFill>
                            <a:srgbClr val="00B050"/>
                          </a:solidFill>
                          <a:latin typeface="Sylfaen" panose="010A0502050306030303" pitchFamily="18" charset="0"/>
                        </a:rPr>
                        <a:t>wydobywać </a:t>
                      </a:r>
                      <a:endParaRPr lang="pl-PL" dirty="0">
                        <a:solidFill>
                          <a:srgbClr val="00B05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pl-PL" sz="1800" b="1" dirty="0">
                          <a:solidFill>
                            <a:schemeClr val="accent2">
                              <a:lumMod val="40000"/>
                              <a:lumOff val="60000"/>
                            </a:schemeClr>
                          </a:solidFill>
                          <a:latin typeface="Sylfaen" panose="010A0502050306030303" pitchFamily="18" charset="0"/>
                        </a:rPr>
                        <a:t>	</a:t>
                      </a:r>
                      <a:r>
                        <a:rPr lang="pl-PL" sz="1800" b="1" dirty="0">
                          <a:solidFill>
                            <a:srgbClr val="0070C0"/>
                          </a:solidFill>
                          <a:latin typeface="Sylfaen" panose="010A0502050306030303" pitchFamily="18" charset="0"/>
                        </a:rPr>
                        <a:t>zgadzać się</a:t>
                      </a:r>
                      <a:endParaRPr lang="pl-PL" dirty="0">
                        <a:solidFill>
                          <a:srgbClr val="0070C0"/>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extLst>
                  <a:ext uri="{0D108BD9-81ED-4DB2-BD59-A6C34878D82A}">
                    <a16:rowId xmlns:a16="http://schemas.microsoft.com/office/drawing/2014/main" val="10007"/>
                  </a:ext>
                </a:extLst>
              </a:tr>
            </a:tbl>
          </a:graphicData>
        </a:graphic>
      </p:graphicFrame>
      <p:sp>
        <p:nvSpPr>
          <p:cNvPr id="3" name="pole tekstowe 2">
            <a:extLst>
              <a:ext uri="{FF2B5EF4-FFF2-40B4-BE49-F238E27FC236}">
                <a16:creationId xmlns:a16="http://schemas.microsoft.com/office/drawing/2014/main" id="{932247B1-BABD-46FB-C4D9-205CD62860D4}"/>
              </a:ext>
            </a:extLst>
          </p:cNvPr>
          <p:cNvSpPr txBox="1"/>
          <p:nvPr/>
        </p:nvSpPr>
        <p:spPr>
          <a:xfrm>
            <a:off x="263236" y="6511636"/>
            <a:ext cx="8215746" cy="307777"/>
          </a:xfrm>
          <a:prstGeom prst="rect">
            <a:avLst/>
          </a:prstGeom>
          <a:noFill/>
        </p:spPr>
        <p:txBody>
          <a:bodyPr wrap="square" rtlCol="0">
            <a:spAutoFit/>
          </a:bodyPr>
          <a:lstStyle/>
          <a:p>
            <a:r>
              <a:rPr lang="pl-PL" sz="1400" dirty="0">
                <a:solidFill>
                  <a:schemeClr val="bg1"/>
                </a:solidFill>
              </a:rPr>
              <a:t>Na podstawie: </a:t>
            </a:r>
            <a:r>
              <a:rPr lang="pl-PL" sz="1400" dirty="0">
                <a:solidFill>
                  <a:schemeClr val="bg1"/>
                </a:solidFill>
                <a:latin typeface="+mj-lt"/>
              </a:rPr>
              <a:t>Dialog motywujący. Jak pomóc ludziom w zmianie, 2014, WUJ, str. 24.</a:t>
            </a:r>
            <a:endParaRPr lang="pl-PL" sz="1400" dirty="0"/>
          </a:p>
        </p:txBody>
      </p:sp>
    </p:spTree>
    <p:extLst>
      <p:ext uri="{BB962C8B-B14F-4D97-AF65-F5344CB8AC3E}">
        <p14:creationId xmlns:p14="http://schemas.microsoft.com/office/powerpoint/2010/main" val="1431214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F7B1BB-EF60-DA44-7006-72294B9E5C03}"/>
              </a:ext>
            </a:extLst>
          </p:cNvPr>
          <p:cNvSpPr>
            <a:spLocks noGrp="1"/>
          </p:cNvSpPr>
          <p:nvPr>
            <p:ph type="title"/>
          </p:nvPr>
        </p:nvSpPr>
        <p:spPr/>
        <p:txBody>
          <a:bodyPr>
            <a:normAutofit/>
          </a:bodyPr>
          <a:lstStyle/>
          <a:p>
            <a:r>
              <a:rPr lang="pl-PL" sz="3200" b="1" dirty="0">
                <a:solidFill>
                  <a:schemeClr val="bg2">
                    <a:lumMod val="50000"/>
                  </a:schemeClr>
                </a:solidFill>
              </a:rPr>
              <a:t>ODRUCH NAPRAWIANIA</a:t>
            </a:r>
          </a:p>
        </p:txBody>
      </p:sp>
      <p:sp>
        <p:nvSpPr>
          <p:cNvPr id="3" name="Symbol zastępczy zawartości 2">
            <a:extLst>
              <a:ext uri="{FF2B5EF4-FFF2-40B4-BE49-F238E27FC236}">
                <a16:creationId xmlns:a16="http://schemas.microsoft.com/office/drawing/2014/main" id="{60B03B37-5A93-7D64-0E4F-6E0E0526E881}"/>
              </a:ext>
            </a:extLst>
          </p:cNvPr>
          <p:cNvSpPr>
            <a:spLocks noGrp="1"/>
          </p:cNvSpPr>
          <p:nvPr>
            <p:ph idx="1"/>
          </p:nvPr>
        </p:nvSpPr>
        <p:spPr>
          <a:xfrm>
            <a:off x="1172095" y="2361123"/>
            <a:ext cx="9044247" cy="2318942"/>
          </a:xfrm>
        </p:spPr>
        <p:txBody>
          <a:bodyPr/>
          <a:lstStyle/>
          <a:p>
            <a:pPr>
              <a:buFont typeface="Wingdings" panose="05000000000000000000" pitchFamily="2" charset="2"/>
              <a:buChar char="ü"/>
            </a:pPr>
            <a:r>
              <a:rPr lang="pl-PL" sz="2000" dirty="0"/>
              <a:t> Skłonność praktyków do aktywnego naprawiania problemów w życiu </a:t>
            </a:r>
            <a:r>
              <a:rPr lang="pl-PL" dirty="0"/>
              <a:t>rozmówcy</a:t>
            </a:r>
            <a:r>
              <a:rPr lang="pl-PL" sz="2000" dirty="0"/>
              <a:t>, </a:t>
            </a:r>
            <a:br>
              <a:rPr lang="pl-PL" sz="2000" dirty="0"/>
            </a:br>
            <a:r>
              <a:rPr lang="pl-PL" sz="2000" dirty="0"/>
              <a:t>co w rezultacie zmniejsza prawdopodobieństwo zmiany. </a:t>
            </a:r>
          </a:p>
          <a:p>
            <a:pPr>
              <a:buFont typeface="Wingdings" panose="05000000000000000000" pitchFamily="2" charset="2"/>
              <a:buChar char="ü"/>
            </a:pPr>
            <a:endParaRPr lang="pl-PL" sz="2000" dirty="0"/>
          </a:p>
          <a:p>
            <a:pPr>
              <a:buFont typeface="Wingdings" panose="05000000000000000000" pitchFamily="2" charset="2"/>
              <a:buChar char="ü"/>
            </a:pPr>
            <a:r>
              <a:rPr lang="pl-PL" sz="2000" dirty="0"/>
              <a:t> Odruch ten powstaje z chęci niesienia pomocy, </a:t>
            </a:r>
            <a:br>
              <a:rPr lang="pl-PL" sz="2000" dirty="0"/>
            </a:br>
            <a:r>
              <a:rPr lang="pl-PL" sz="2000" dirty="0"/>
              <a:t>ale </a:t>
            </a:r>
            <a:r>
              <a:rPr lang="pl-PL" sz="2000" u="sng" dirty="0"/>
              <a:t>nie pozwala </a:t>
            </a:r>
            <a:r>
              <a:rPr lang="pl-PL" sz="2000" dirty="0"/>
              <a:t>na wydobycie zasobów i wewnętrznej motywacji </a:t>
            </a:r>
            <a:r>
              <a:rPr lang="pl-PL" dirty="0"/>
              <a:t>rozmówcy</a:t>
            </a:r>
            <a:r>
              <a:rPr lang="pl-PL" sz="2000" dirty="0"/>
              <a:t>. </a:t>
            </a:r>
          </a:p>
          <a:p>
            <a:endParaRPr lang="pl-PL" dirty="0"/>
          </a:p>
        </p:txBody>
      </p:sp>
      <p:sp>
        <p:nvSpPr>
          <p:cNvPr id="4" name="pole tekstowe 3">
            <a:extLst>
              <a:ext uri="{FF2B5EF4-FFF2-40B4-BE49-F238E27FC236}">
                <a16:creationId xmlns:a16="http://schemas.microsoft.com/office/drawing/2014/main" id="{7558D961-FED9-AE9A-888C-810FE926AB93}"/>
              </a:ext>
            </a:extLst>
          </p:cNvPr>
          <p:cNvSpPr txBox="1"/>
          <p:nvPr/>
        </p:nvSpPr>
        <p:spPr>
          <a:xfrm>
            <a:off x="979482" y="6396335"/>
            <a:ext cx="7250119" cy="461665"/>
          </a:xfrm>
          <a:prstGeom prst="rect">
            <a:avLst/>
          </a:prstGeom>
          <a:noFill/>
        </p:spPr>
        <p:txBody>
          <a:bodyPr wrap="square" rtlCol="0">
            <a:spAutoFit/>
          </a:bodyPr>
          <a:lstStyle/>
          <a:p>
            <a:pPr marL="0" indent="0">
              <a:spcBef>
                <a:spcPts val="800"/>
              </a:spcBef>
              <a:buClr>
                <a:srgbClr val="000000"/>
              </a:buClr>
              <a:buNone/>
            </a:pPr>
            <a:r>
              <a:rPr lang="pl-PL" sz="1200" dirty="0">
                <a:solidFill>
                  <a:schemeClr val="bg1"/>
                </a:solidFill>
                <a:latin typeface="+mj-lt"/>
              </a:rPr>
              <a:t>Źródło</a:t>
            </a:r>
            <a:r>
              <a:rPr lang="en-US" sz="1200" dirty="0">
                <a:solidFill>
                  <a:schemeClr val="bg1"/>
                </a:solidFill>
                <a:latin typeface="+mj-lt"/>
              </a:rPr>
              <a:t>:  Miller &amp; Rollnick, Motivational Interviewing, 3</a:t>
            </a:r>
            <a:r>
              <a:rPr lang="en-US" sz="1200" baseline="30000" dirty="0">
                <a:solidFill>
                  <a:schemeClr val="bg1"/>
                </a:solidFill>
                <a:latin typeface="+mj-lt"/>
              </a:rPr>
              <a:t>rd</a:t>
            </a:r>
            <a:r>
              <a:rPr lang="en-US" sz="1200" dirty="0">
                <a:solidFill>
                  <a:schemeClr val="bg1"/>
                </a:solidFill>
                <a:latin typeface="+mj-lt"/>
              </a:rPr>
              <a:t> Ed., 2013, p. 29, G</a:t>
            </a:r>
            <a:r>
              <a:rPr lang="pl-PL" sz="1200" dirty="0">
                <a:solidFill>
                  <a:schemeClr val="bg1"/>
                </a:solidFill>
                <a:latin typeface="+mj-lt"/>
              </a:rPr>
              <a:t>u</a:t>
            </a:r>
            <a:r>
              <a:rPr lang="en-US" sz="1200" dirty="0" err="1">
                <a:solidFill>
                  <a:schemeClr val="bg1"/>
                </a:solidFill>
                <a:latin typeface="+mj-lt"/>
              </a:rPr>
              <a:t>ilford</a:t>
            </a:r>
            <a:r>
              <a:rPr lang="en-US" sz="1200" dirty="0">
                <a:solidFill>
                  <a:schemeClr val="bg1"/>
                </a:solidFill>
                <a:latin typeface="+mj-lt"/>
              </a:rPr>
              <a:t> Press.</a:t>
            </a:r>
            <a:r>
              <a:rPr lang="pl-PL" sz="1200" dirty="0">
                <a:solidFill>
                  <a:schemeClr val="bg1"/>
                </a:solidFill>
                <a:latin typeface="+mj-lt"/>
              </a:rPr>
              <a:t> </a:t>
            </a:r>
            <a:br>
              <a:rPr lang="pl-PL" sz="1200" dirty="0">
                <a:solidFill>
                  <a:schemeClr val="bg1"/>
                </a:solidFill>
                <a:latin typeface="+mj-lt"/>
              </a:rPr>
            </a:br>
            <a:r>
              <a:rPr lang="pl-PL" sz="1200" dirty="0">
                <a:solidFill>
                  <a:schemeClr val="bg1"/>
                </a:solidFill>
                <a:latin typeface="+mj-lt"/>
              </a:rPr>
              <a:t>Wydanie polskie:  Dialog motywujący. Jak pomóc ludziom w zmianie, 2014, WUJ, str. 24-25.</a:t>
            </a:r>
            <a:endParaRPr lang="en-US" sz="1200" dirty="0">
              <a:solidFill>
                <a:schemeClr val="bg1"/>
              </a:solidFill>
              <a:latin typeface="+mj-lt"/>
            </a:endParaRPr>
          </a:p>
        </p:txBody>
      </p:sp>
    </p:spTree>
    <p:extLst>
      <p:ext uri="{BB962C8B-B14F-4D97-AF65-F5344CB8AC3E}">
        <p14:creationId xmlns:p14="http://schemas.microsoft.com/office/powerpoint/2010/main" val="194820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36FBD7-879C-61B4-E11A-78D837699EFE}"/>
              </a:ext>
            </a:extLst>
          </p:cNvPr>
          <p:cNvSpPr>
            <a:spLocks noGrp="1"/>
          </p:cNvSpPr>
          <p:nvPr>
            <p:ph type="title"/>
          </p:nvPr>
        </p:nvSpPr>
        <p:spPr/>
        <p:txBody>
          <a:bodyPr>
            <a:normAutofit/>
          </a:bodyPr>
          <a:lstStyle/>
          <a:p>
            <a:r>
              <a:rPr lang="pl-PL" sz="3200" b="1" dirty="0">
                <a:solidFill>
                  <a:schemeClr val="bg2">
                    <a:lumMod val="50000"/>
                  </a:schemeClr>
                </a:solidFill>
              </a:rPr>
              <a:t>BARIERY KOMUNIKACYJNE (WG THOMASA GORDONA) </a:t>
            </a:r>
          </a:p>
        </p:txBody>
      </p:sp>
      <p:sp>
        <p:nvSpPr>
          <p:cNvPr id="3" name="Symbol zastępczy zawartości 2">
            <a:extLst>
              <a:ext uri="{FF2B5EF4-FFF2-40B4-BE49-F238E27FC236}">
                <a16:creationId xmlns:a16="http://schemas.microsoft.com/office/drawing/2014/main" id="{F6F8B06C-85E6-AFBC-02AF-4D08CCE858E7}"/>
              </a:ext>
            </a:extLst>
          </p:cNvPr>
          <p:cNvSpPr>
            <a:spLocks noGrp="1"/>
          </p:cNvSpPr>
          <p:nvPr>
            <p:ph idx="1"/>
          </p:nvPr>
        </p:nvSpPr>
        <p:spPr>
          <a:xfrm>
            <a:off x="1097280" y="1845733"/>
            <a:ext cx="10058400" cy="4236411"/>
          </a:xfrm>
        </p:spPr>
        <p:txBody>
          <a:bodyPr>
            <a:normAutofit fontScale="85000" lnSpcReduction="20000"/>
          </a:bodyPr>
          <a:lstStyle/>
          <a:p>
            <a:r>
              <a:rPr lang="pl-PL" dirty="0"/>
              <a:t>1. Rozkazywanie, instruowanie lub wydawanie poleceń.</a:t>
            </a:r>
          </a:p>
          <a:p>
            <a:r>
              <a:rPr lang="pl-PL" dirty="0"/>
              <a:t>2. Ostrzeganie, przestrzeganie lub grożenie.</a:t>
            </a:r>
          </a:p>
          <a:p>
            <a:r>
              <a:rPr lang="pl-PL" dirty="0"/>
              <a:t>3. Udzielanie rad, sugerowanie lub dostarczanie rozwiązań.</a:t>
            </a:r>
          </a:p>
          <a:p>
            <a:r>
              <a:rPr lang="pl-PL" dirty="0"/>
              <a:t>4. Przekonywanie logicznymi argumentami, dowodzenie lub wygłaszanie wykładów.</a:t>
            </a:r>
          </a:p>
          <a:p>
            <a:r>
              <a:rPr lang="pl-PL" dirty="0"/>
              <a:t>5. Mówienie ludziom, co mają robić, moralizowanie.</a:t>
            </a:r>
          </a:p>
          <a:p>
            <a:r>
              <a:rPr lang="pl-PL" dirty="0"/>
              <a:t>6. Niezgadzanie się, osądzanie, krytykowanie lub obwinianie.</a:t>
            </a:r>
          </a:p>
          <a:p>
            <a:r>
              <a:rPr lang="pl-PL" dirty="0"/>
              <a:t>7. Zgadzanie się, aprobowanie lun chwalenie.</a:t>
            </a:r>
          </a:p>
          <a:p>
            <a:r>
              <a:rPr lang="pl-PL" dirty="0"/>
              <a:t>8. Zawstydzanie, ośmieszanie lub etykietowanie.</a:t>
            </a:r>
          </a:p>
          <a:p>
            <a:r>
              <a:rPr lang="pl-PL" dirty="0"/>
              <a:t>9. Interpretowanie lub analizowanie.</a:t>
            </a:r>
          </a:p>
          <a:p>
            <a:r>
              <a:rPr lang="pl-PL" dirty="0"/>
              <a:t>10. Uspokajanie, okazywanie współczucia lub pocieszanie.</a:t>
            </a:r>
          </a:p>
          <a:p>
            <a:r>
              <a:rPr lang="pl-PL" dirty="0"/>
              <a:t>11. Wypytywanie lub sondowanie.</a:t>
            </a:r>
          </a:p>
          <a:p>
            <a:r>
              <a:rPr lang="pl-PL" dirty="0"/>
              <a:t>12. Wycofywanie się, odwracanie uwagi, ustępowanie lub zmienianie tematu.</a:t>
            </a:r>
          </a:p>
        </p:txBody>
      </p:sp>
      <p:sp>
        <p:nvSpPr>
          <p:cNvPr id="4" name="pole tekstowe 3">
            <a:extLst>
              <a:ext uri="{FF2B5EF4-FFF2-40B4-BE49-F238E27FC236}">
                <a16:creationId xmlns:a16="http://schemas.microsoft.com/office/drawing/2014/main" id="{F240543B-7226-D9FA-2807-CC86A6C77458}"/>
              </a:ext>
            </a:extLst>
          </p:cNvPr>
          <p:cNvSpPr txBox="1"/>
          <p:nvPr/>
        </p:nvSpPr>
        <p:spPr>
          <a:xfrm>
            <a:off x="457201" y="6470073"/>
            <a:ext cx="8215744" cy="369332"/>
          </a:xfrm>
          <a:prstGeom prst="rect">
            <a:avLst/>
          </a:prstGeom>
          <a:noFill/>
        </p:spPr>
        <p:txBody>
          <a:bodyPr wrap="square" rtlCol="0">
            <a:spAutoFit/>
          </a:bodyPr>
          <a:lstStyle/>
          <a:p>
            <a:r>
              <a:rPr lang="pl-PL" sz="1400" dirty="0">
                <a:solidFill>
                  <a:schemeClr val="bg1"/>
                </a:solidFill>
              </a:rPr>
              <a:t>Na podstawie: </a:t>
            </a:r>
            <a:r>
              <a:rPr lang="pl-PL" sz="1400" dirty="0">
                <a:solidFill>
                  <a:schemeClr val="bg1"/>
                </a:solidFill>
                <a:latin typeface="+mj-lt"/>
              </a:rPr>
              <a:t>Dialog motywujący. Jak pomóc ludziom w zmianie, 2014, WUJ, str. 80</a:t>
            </a:r>
            <a:r>
              <a:rPr lang="pl-PL" sz="1800" dirty="0">
                <a:solidFill>
                  <a:schemeClr val="bg1"/>
                </a:solidFill>
                <a:latin typeface="+mj-lt"/>
              </a:rPr>
              <a:t>.</a:t>
            </a:r>
            <a:endParaRPr lang="pl-PL" sz="1800" dirty="0"/>
          </a:p>
        </p:txBody>
      </p:sp>
    </p:spTree>
    <p:extLst>
      <p:ext uri="{BB962C8B-B14F-4D97-AF65-F5344CB8AC3E}">
        <p14:creationId xmlns:p14="http://schemas.microsoft.com/office/powerpoint/2010/main" val="3489958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519BCB-5021-E5CC-2D0C-AA5469DB33CA}"/>
              </a:ext>
            </a:extLst>
          </p:cNvPr>
          <p:cNvSpPr>
            <a:spLocks noGrp="1"/>
          </p:cNvSpPr>
          <p:nvPr>
            <p:ph type="title"/>
          </p:nvPr>
        </p:nvSpPr>
        <p:spPr>
          <a:xfrm>
            <a:off x="1066800" y="789400"/>
            <a:ext cx="10058400" cy="748454"/>
          </a:xfrm>
        </p:spPr>
        <p:txBody>
          <a:bodyPr>
            <a:normAutofit/>
          </a:bodyPr>
          <a:lstStyle/>
          <a:p>
            <a:r>
              <a:rPr lang="pl-PL" sz="3200" b="1" dirty="0">
                <a:solidFill>
                  <a:schemeClr val="bg2">
                    <a:lumMod val="50000"/>
                  </a:schemeClr>
                </a:solidFill>
              </a:rPr>
              <a:t>DO CZEGO MOŻE PROWADZIĆ ODRUCH NAPRAWIANIA?</a:t>
            </a:r>
          </a:p>
        </p:txBody>
      </p:sp>
      <p:sp>
        <p:nvSpPr>
          <p:cNvPr id="3" name="Symbol zastępczy zawartości 2">
            <a:extLst>
              <a:ext uri="{FF2B5EF4-FFF2-40B4-BE49-F238E27FC236}">
                <a16:creationId xmlns:a16="http://schemas.microsoft.com/office/drawing/2014/main" id="{30458338-A3FB-A052-0657-34EF43102860}"/>
              </a:ext>
            </a:extLst>
          </p:cNvPr>
          <p:cNvSpPr>
            <a:spLocks noGrp="1"/>
          </p:cNvSpPr>
          <p:nvPr>
            <p:ph idx="1"/>
          </p:nvPr>
        </p:nvSpPr>
        <p:spPr>
          <a:xfrm>
            <a:off x="1097280" y="1845734"/>
            <a:ext cx="9817331" cy="4023360"/>
          </a:xfrm>
        </p:spPr>
        <p:txBody>
          <a:bodyPr>
            <a:normAutofit lnSpcReduction="10000"/>
          </a:bodyPr>
          <a:lstStyle/>
          <a:p>
            <a:pPr>
              <a:buNone/>
            </a:pPr>
            <a:r>
              <a:rPr lang="pl-PL" sz="1800" u="sng" dirty="0">
                <a:solidFill>
                  <a:schemeClr val="tx2">
                    <a:lumMod val="75000"/>
                  </a:schemeClr>
                </a:solidFill>
              </a:rPr>
              <a:t>Rozmówca:</a:t>
            </a:r>
          </a:p>
          <a:p>
            <a:pPr>
              <a:buNone/>
            </a:pPr>
            <a:endParaRPr lang="pl-PL" sz="1800" dirty="0">
              <a:solidFill>
                <a:schemeClr val="tx2">
                  <a:lumMod val="75000"/>
                </a:schemeClr>
              </a:solidFill>
            </a:endParaRPr>
          </a:p>
          <a:p>
            <a:pPr>
              <a:buFont typeface="Wingdings" panose="05000000000000000000" pitchFamily="2" charset="2"/>
              <a:buChar char="ü"/>
            </a:pPr>
            <a:r>
              <a:rPr lang="pl-PL" sz="1800" b="1" dirty="0">
                <a:solidFill>
                  <a:schemeClr val="tx2">
                    <a:lumMod val="75000"/>
                  </a:schemeClr>
                </a:solidFill>
              </a:rPr>
              <a:t>Sprzecza się. </a:t>
            </a:r>
            <a:br>
              <a:rPr lang="pl-PL" sz="1800" dirty="0">
                <a:solidFill>
                  <a:schemeClr val="tx2">
                    <a:lumMod val="75000"/>
                  </a:schemeClr>
                </a:solidFill>
              </a:rPr>
            </a:br>
            <a:r>
              <a:rPr lang="pl-PL" sz="1800" dirty="0">
                <a:solidFill>
                  <a:schemeClr val="tx2">
                    <a:lumMod val="75000"/>
                  </a:schemeClr>
                </a:solidFill>
              </a:rPr>
              <a:t>Podważa, dyskredytuje, okazuje wrogość  </a:t>
            </a:r>
            <a:br>
              <a:rPr lang="pl-PL" sz="1800" dirty="0">
                <a:solidFill>
                  <a:schemeClr val="tx2">
                    <a:lumMod val="75000"/>
                  </a:schemeClr>
                </a:solidFill>
              </a:rPr>
            </a:br>
            <a:r>
              <a:rPr lang="pl-PL" sz="1800" dirty="0">
                <a:solidFill>
                  <a:schemeClr val="tx2">
                    <a:lumMod val="75000"/>
                  </a:schemeClr>
                </a:solidFill>
              </a:rPr>
              <a:t>„a Pani to jaką szkołę kończyła?”</a:t>
            </a:r>
          </a:p>
          <a:p>
            <a:pPr>
              <a:buFont typeface="Wingdings" panose="05000000000000000000" pitchFamily="2" charset="2"/>
              <a:buChar char="ü"/>
            </a:pPr>
            <a:r>
              <a:rPr lang="pl-PL" sz="1800" b="1" dirty="0">
                <a:solidFill>
                  <a:schemeClr val="tx2">
                    <a:lumMod val="75000"/>
                  </a:schemeClr>
                </a:solidFill>
              </a:rPr>
              <a:t>Przerywa.</a:t>
            </a:r>
            <a:br>
              <a:rPr lang="pl-PL" sz="1800" dirty="0">
                <a:solidFill>
                  <a:schemeClr val="tx2">
                    <a:lumMod val="75000"/>
                  </a:schemeClr>
                </a:solidFill>
              </a:rPr>
            </a:br>
            <a:r>
              <a:rPr lang="pl-PL" sz="1800" dirty="0">
                <a:solidFill>
                  <a:schemeClr val="tx2">
                    <a:lumMod val="75000"/>
                  </a:schemeClr>
                </a:solidFill>
              </a:rPr>
              <a:t> Wpada w słowo, ucina odpowiedzi</a:t>
            </a:r>
            <a:br>
              <a:rPr lang="pl-PL" sz="1800" dirty="0">
                <a:solidFill>
                  <a:schemeClr val="tx2">
                    <a:lumMod val="75000"/>
                  </a:schemeClr>
                </a:solidFill>
              </a:rPr>
            </a:br>
            <a:r>
              <a:rPr lang="pl-PL" sz="1800" dirty="0">
                <a:solidFill>
                  <a:schemeClr val="tx2">
                    <a:lumMod val="75000"/>
                  </a:schemeClr>
                </a:solidFill>
              </a:rPr>
              <a:t>„dość, nie chcę tego słuchać”.</a:t>
            </a:r>
          </a:p>
          <a:p>
            <a:pPr>
              <a:buFont typeface="Wingdings" panose="05000000000000000000" pitchFamily="2" charset="2"/>
              <a:buChar char="ü"/>
            </a:pPr>
            <a:r>
              <a:rPr lang="pl-PL" sz="1800" b="1" dirty="0">
                <a:solidFill>
                  <a:schemeClr val="tx2">
                    <a:lumMod val="75000"/>
                  </a:schemeClr>
                </a:solidFill>
              </a:rPr>
              <a:t>Neguje.</a:t>
            </a:r>
            <a:br>
              <a:rPr lang="pl-PL" sz="1800" dirty="0">
                <a:solidFill>
                  <a:schemeClr val="tx2">
                    <a:lumMod val="75000"/>
                  </a:schemeClr>
                </a:solidFill>
              </a:rPr>
            </a:br>
            <a:r>
              <a:rPr lang="pl-PL" sz="1800" dirty="0">
                <a:solidFill>
                  <a:schemeClr val="tx2">
                    <a:lumMod val="75000"/>
                  </a:schemeClr>
                </a:solidFill>
              </a:rPr>
              <a:t>Obwinia innych, nie zgadza się „tak, ale”.</a:t>
            </a:r>
            <a:br>
              <a:rPr lang="pl-PL" sz="1800" dirty="0">
                <a:solidFill>
                  <a:schemeClr val="tx2">
                    <a:lumMod val="75000"/>
                  </a:schemeClr>
                </a:solidFill>
              </a:rPr>
            </a:br>
            <a:r>
              <a:rPr lang="pl-PL" sz="1800" dirty="0">
                <a:solidFill>
                  <a:schemeClr val="tx2">
                    <a:lumMod val="75000"/>
                  </a:schemeClr>
                </a:solidFill>
              </a:rPr>
              <a:t>Usprawiedliwia się, minimalizuje „nie jest aż tak źle”, okazuje niechęć, brak woli zmiany.</a:t>
            </a:r>
          </a:p>
          <a:p>
            <a:pPr>
              <a:buFont typeface="Wingdings" panose="05000000000000000000" pitchFamily="2" charset="2"/>
              <a:buChar char="ü"/>
            </a:pPr>
            <a:r>
              <a:rPr lang="pl-PL" sz="1800" b="1" dirty="0">
                <a:solidFill>
                  <a:schemeClr val="tx2">
                    <a:lumMod val="75000"/>
                  </a:schemeClr>
                </a:solidFill>
              </a:rPr>
              <a:t>Ignoruje. </a:t>
            </a:r>
            <a:br>
              <a:rPr lang="pl-PL" sz="1800" dirty="0">
                <a:solidFill>
                  <a:schemeClr val="tx2">
                    <a:lumMod val="75000"/>
                  </a:schemeClr>
                </a:solidFill>
              </a:rPr>
            </a:br>
            <a:r>
              <a:rPr lang="pl-PL" sz="1800" dirty="0">
                <a:solidFill>
                  <a:schemeClr val="tx2">
                    <a:lumMod val="75000"/>
                  </a:schemeClr>
                </a:solidFill>
              </a:rPr>
              <a:t>Nie słucha uważnie, nie odpowiada (nie odpowiada na temat), zmienia temat.</a:t>
            </a:r>
          </a:p>
          <a:p>
            <a:endParaRPr lang="pl-PL" dirty="0"/>
          </a:p>
        </p:txBody>
      </p:sp>
    </p:spTree>
    <p:extLst>
      <p:ext uri="{BB962C8B-B14F-4D97-AF65-F5344CB8AC3E}">
        <p14:creationId xmlns:p14="http://schemas.microsoft.com/office/powerpoint/2010/main" val="521597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DC4164-6C44-49B1-6C11-E45CBDCFD00D}"/>
              </a:ext>
            </a:extLst>
          </p:cNvPr>
          <p:cNvSpPr>
            <a:spLocks noGrp="1"/>
          </p:cNvSpPr>
          <p:nvPr>
            <p:ph type="title"/>
          </p:nvPr>
        </p:nvSpPr>
        <p:spPr/>
        <p:txBody>
          <a:bodyPr>
            <a:normAutofit/>
          </a:bodyPr>
          <a:lstStyle/>
          <a:p>
            <a:r>
              <a:rPr lang="pl-PL" sz="3200" b="1" dirty="0">
                <a:solidFill>
                  <a:schemeClr val="bg2">
                    <a:lumMod val="50000"/>
                  </a:schemeClr>
                </a:solidFill>
              </a:rPr>
              <a:t>AMBIWALENCJA</a:t>
            </a:r>
          </a:p>
        </p:txBody>
      </p:sp>
      <p:sp>
        <p:nvSpPr>
          <p:cNvPr id="3" name="Symbol zastępczy zawartości 2">
            <a:extLst>
              <a:ext uri="{FF2B5EF4-FFF2-40B4-BE49-F238E27FC236}">
                <a16:creationId xmlns:a16="http://schemas.microsoft.com/office/drawing/2014/main" id="{B6F3AFB5-1C6D-DE2D-C86E-3D3D4984D0A5}"/>
              </a:ext>
            </a:extLst>
          </p:cNvPr>
          <p:cNvSpPr>
            <a:spLocks noGrp="1"/>
          </p:cNvSpPr>
          <p:nvPr>
            <p:ph idx="1"/>
          </p:nvPr>
        </p:nvSpPr>
        <p:spPr>
          <a:xfrm>
            <a:off x="1097280" y="2386062"/>
            <a:ext cx="8680565" cy="3100338"/>
          </a:xfrm>
        </p:spPr>
        <p:txBody>
          <a:bodyPr>
            <a:normAutofit lnSpcReduction="10000"/>
          </a:bodyPr>
          <a:lstStyle/>
          <a:p>
            <a:pPr>
              <a:buFont typeface="Wingdings" panose="05000000000000000000" pitchFamily="2" charset="2"/>
              <a:buChar char="ü"/>
              <a:defRPr/>
            </a:pPr>
            <a:r>
              <a:rPr lang="pl-PL" sz="1800" b="1" dirty="0"/>
              <a:t> </a:t>
            </a:r>
            <a:r>
              <a:rPr lang="pl-PL" sz="1800" dirty="0"/>
              <a:t>Naturalna część ludzkiej natury i procesu zmiany. </a:t>
            </a:r>
          </a:p>
          <a:p>
            <a:pPr>
              <a:buFont typeface="Wingdings" panose="05000000000000000000" pitchFamily="2" charset="2"/>
              <a:buChar char="ü"/>
              <a:defRPr/>
            </a:pPr>
            <a:r>
              <a:rPr lang="pl-PL" sz="1800" dirty="0"/>
              <a:t> Wyrażanie argumentów za i przeciw zmianie.</a:t>
            </a:r>
          </a:p>
          <a:p>
            <a:pPr marL="0" indent="0">
              <a:buNone/>
              <a:defRPr/>
            </a:pPr>
            <a:endParaRPr lang="pl-PL" sz="1800" dirty="0"/>
          </a:p>
          <a:p>
            <a:pPr marL="0" indent="0">
              <a:buNone/>
              <a:defRPr/>
            </a:pPr>
            <a:endParaRPr lang="pl-PL" sz="1800" dirty="0"/>
          </a:p>
          <a:p>
            <a:pPr marL="0" indent="0" algn="ctr">
              <a:buNone/>
              <a:defRPr/>
            </a:pPr>
            <a:r>
              <a:rPr lang="pl-PL" sz="2400" b="1" u="sng" dirty="0"/>
              <a:t>Ambiwalencja</a:t>
            </a:r>
          </a:p>
          <a:p>
            <a:pPr marL="0" indent="0" algn="ctr">
              <a:buNone/>
              <a:defRPr/>
            </a:pPr>
            <a:endParaRPr lang="pl-PL" sz="1800" dirty="0"/>
          </a:p>
          <a:p>
            <a:pPr marL="548640" lvl="1" indent="-274320" algn="ctr">
              <a:buFont typeface="Wingdings 2"/>
              <a:buChar char=""/>
              <a:defRPr/>
            </a:pPr>
            <a:r>
              <a:rPr lang="pl-PL" dirty="0"/>
              <a:t>jako stan zawieszenia</a:t>
            </a:r>
          </a:p>
          <a:p>
            <a:pPr marL="548640" lvl="1" indent="-274320" algn="ctr">
              <a:buFont typeface="Wingdings 2"/>
              <a:buChar char=""/>
              <a:defRPr/>
            </a:pPr>
            <a:r>
              <a:rPr lang="pl-PL" dirty="0"/>
              <a:t>jako  krok na drodze do zmiany</a:t>
            </a:r>
          </a:p>
          <a:p>
            <a:endParaRPr lang="pl-PL" dirty="0"/>
          </a:p>
        </p:txBody>
      </p:sp>
      <p:sp>
        <p:nvSpPr>
          <p:cNvPr id="5" name="pole tekstowe 4">
            <a:extLst>
              <a:ext uri="{FF2B5EF4-FFF2-40B4-BE49-F238E27FC236}">
                <a16:creationId xmlns:a16="http://schemas.microsoft.com/office/drawing/2014/main" id="{008B11D9-D85C-AFE2-0277-9E01B6A6B2AF}"/>
              </a:ext>
            </a:extLst>
          </p:cNvPr>
          <p:cNvSpPr txBox="1"/>
          <p:nvPr/>
        </p:nvSpPr>
        <p:spPr>
          <a:xfrm>
            <a:off x="488372" y="6457890"/>
            <a:ext cx="8680565" cy="400110"/>
          </a:xfrm>
          <a:prstGeom prst="rect">
            <a:avLst/>
          </a:prstGeom>
          <a:noFill/>
        </p:spPr>
        <p:txBody>
          <a:bodyPr wrap="square">
            <a:spAutoFit/>
          </a:bodyPr>
          <a:lstStyle/>
          <a:p>
            <a:pPr marL="274320" lvl="1" indent="0">
              <a:buNone/>
              <a:defRPr/>
            </a:pPr>
            <a:r>
              <a:rPr lang="pl-PL" sz="1000" dirty="0">
                <a:solidFill>
                  <a:schemeClr val="bg1"/>
                </a:solidFill>
                <a:latin typeface="+mj-lt"/>
              </a:rPr>
              <a:t>Źródło</a:t>
            </a:r>
            <a:r>
              <a:rPr lang="en-US" sz="1000" dirty="0">
                <a:solidFill>
                  <a:schemeClr val="bg1"/>
                </a:solidFill>
                <a:latin typeface="+mj-lt"/>
              </a:rPr>
              <a:t>:  Miller &amp; Rollnick, Motivational Interviewing, 3</a:t>
            </a:r>
            <a:r>
              <a:rPr lang="en-US" sz="1000" baseline="30000" dirty="0">
                <a:solidFill>
                  <a:schemeClr val="bg1"/>
                </a:solidFill>
                <a:latin typeface="+mj-lt"/>
              </a:rPr>
              <a:t>rd</a:t>
            </a:r>
            <a:r>
              <a:rPr lang="en-US" sz="1000" dirty="0">
                <a:solidFill>
                  <a:schemeClr val="bg1"/>
                </a:solidFill>
                <a:latin typeface="+mj-lt"/>
              </a:rPr>
              <a:t> Ed., 2013, p. 29, G</a:t>
            </a:r>
            <a:r>
              <a:rPr lang="pl-PL" sz="1000" dirty="0">
                <a:solidFill>
                  <a:schemeClr val="bg1"/>
                </a:solidFill>
                <a:latin typeface="+mj-lt"/>
              </a:rPr>
              <a:t>u</a:t>
            </a:r>
            <a:r>
              <a:rPr lang="en-US" sz="1000" dirty="0" err="1">
                <a:solidFill>
                  <a:schemeClr val="bg1"/>
                </a:solidFill>
                <a:latin typeface="+mj-lt"/>
              </a:rPr>
              <a:t>ilford</a:t>
            </a:r>
            <a:r>
              <a:rPr lang="en-US" sz="1000" dirty="0">
                <a:solidFill>
                  <a:schemeClr val="bg1"/>
                </a:solidFill>
                <a:latin typeface="+mj-lt"/>
              </a:rPr>
              <a:t> Press.</a:t>
            </a:r>
            <a:r>
              <a:rPr lang="pl-PL" sz="1000" dirty="0">
                <a:solidFill>
                  <a:schemeClr val="bg1"/>
                </a:solidFill>
                <a:latin typeface="+mj-lt"/>
              </a:rPr>
              <a:t> </a:t>
            </a:r>
            <a:br>
              <a:rPr lang="pl-PL" sz="1000" dirty="0">
                <a:solidFill>
                  <a:schemeClr val="bg1"/>
                </a:solidFill>
                <a:latin typeface="+mj-lt"/>
              </a:rPr>
            </a:br>
            <a:r>
              <a:rPr lang="pl-PL" sz="1000" dirty="0">
                <a:solidFill>
                  <a:schemeClr val="bg1"/>
                </a:solidFill>
                <a:latin typeface="+mj-lt"/>
              </a:rPr>
              <a:t>Wydanie polskie:  Dialog motywujący. Jak pomóc ludziom w zmianie, 2014, WUJ, str. 25</a:t>
            </a:r>
            <a:endParaRPr lang="pl-PL" sz="1000" dirty="0">
              <a:solidFill>
                <a:schemeClr val="bg1"/>
              </a:solidFill>
            </a:endParaRPr>
          </a:p>
        </p:txBody>
      </p:sp>
    </p:spTree>
    <p:extLst>
      <p:ext uri="{BB962C8B-B14F-4D97-AF65-F5344CB8AC3E}">
        <p14:creationId xmlns:p14="http://schemas.microsoft.com/office/powerpoint/2010/main" val="565977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743672-834B-69A5-3C96-CA01C9764F0C}"/>
              </a:ext>
            </a:extLst>
          </p:cNvPr>
          <p:cNvSpPr>
            <a:spLocks noGrp="1"/>
          </p:cNvSpPr>
          <p:nvPr>
            <p:ph type="title"/>
          </p:nvPr>
        </p:nvSpPr>
        <p:spPr/>
        <p:txBody>
          <a:bodyPr>
            <a:normAutofit/>
          </a:bodyPr>
          <a:lstStyle/>
          <a:p>
            <a:r>
              <a:rPr lang="pl-PL" sz="3200" b="1" dirty="0">
                <a:solidFill>
                  <a:schemeClr val="bg2">
                    <a:lumMod val="50000"/>
                  </a:schemeClr>
                </a:solidFill>
              </a:rPr>
              <a:t>DIALOG MOTYWUJĄCY - definicja</a:t>
            </a:r>
          </a:p>
        </p:txBody>
      </p:sp>
      <p:sp>
        <p:nvSpPr>
          <p:cNvPr id="3" name="Symbol zastępczy zawartości 2">
            <a:extLst>
              <a:ext uri="{FF2B5EF4-FFF2-40B4-BE49-F238E27FC236}">
                <a16:creationId xmlns:a16="http://schemas.microsoft.com/office/drawing/2014/main" id="{E3B13C73-FB78-D1A9-54D4-5870725F5CE7}"/>
              </a:ext>
            </a:extLst>
          </p:cNvPr>
          <p:cNvSpPr>
            <a:spLocks noGrp="1"/>
          </p:cNvSpPr>
          <p:nvPr>
            <p:ph idx="1"/>
          </p:nvPr>
        </p:nvSpPr>
        <p:spPr>
          <a:xfrm>
            <a:off x="1097280" y="2202873"/>
            <a:ext cx="9509761" cy="3214254"/>
          </a:xfrm>
        </p:spPr>
        <p:txBody>
          <a:bodyPr>
            <a:normAutofit fontScale="85000" lnSpcReduction="20000"/>
          </a:bodyPr>
          <a:lstStyle/>
          <a:p>
            <a:pPr marL="0" indent="0">
              <a:buNone/>
            </a:pPr>
            <a:r>
              <a:rPr lang="pl-PL" sz="2100" dirty="0"/>
              <a:t>1) Wg wydania 3 książki W. Millera i S. </a:t>
            </a:r>
            <a:r>
              <a:rPr lang="pl-PL" sz="2100" dirty="0" err="1"/>
              <a:t>Rollnicka</a:t>
            </a:r>
            <a:r>
              <a:rPr lang="pl-PL" sz="2100" dirty="0"/>
              <a:t>:</a:t>
            </a:r>
          </a:p>
          <a:p>
            <a:pPr marL="0" indent="0" algn="just">
              <a:lnSpc>
                <a:spcPct val="150000"/>
              </a:lnSpc>
              <a:spcBef>
                <a:spcPts val="0"/>
              </a:spcBef>
              <a:spcAft>
                <a:spcPts val="0"/>
              </a:spcAft>
              <a:buNone/>
            </a:pPr>
            <a:r>
              <a:rPr lang="en-US" sz="2100" dirty="0"/>
              <a:t>“</a:t>
            </a:r>
            <a:r>
              <a:rPr lang="pl-PL" sz="2100" dirty="0"/>
              <a:t>Dialog motywujący to oparty na współpracy, zorientowany na cel sposób komunikowania się, zwracający szczególną uwagę na język zmiany. Ma on w zamierzeniu umocnić osobistą motywację i zobowiązanie do osiągnięcia konkretnego celu przez </a:t>
            </a:r>
            <a:r>
              <a:rPr lang="pl-PL" sz="2100" u="sng" dirty="0"/>
              <a:t>wydobycie i zbadanie u osoby jej własnych powodów do zmiany</a:t>
            </a:r>
            <a:r>
              <a:rPr lang="pl-PL" sz="2100" dirty="0"/>
              <a:t> w atmosferze akceptacji i troski (współczucia)</a:t>
            </a:r>
            <a:r>
              <a:rPr lang="en-US" sz="2100" dirty="0"/>
              <a:t>.”</a:t>
            </a:r>
            <a:endParaRPr lang="pl-PL" sz="2100" dirty="0"/>
          </a:p>
          <a:p>
            <a:pPr marL="0" indent="0" algn="just">
              <a:lnSpc>
                <a:spcPct val="150000"/>
              </a:lnSpc>
              <a:spcBef>
                <a:spcPts val="0"/>
              </a:spcBef>
              <a:spcAft>
                <a:spcPts val="0"/>
              </a:spcAft>
              <a:buNone/>
            </a:pPr>
            <a:endParaRPr lang="pl-PL" sz="2100" dirty="0"/>
          </a:p>
          <a:p>
            <a:pPr marL="0" indent="0">
              <a:buNone/>
            </a:pPr>
            <a:r>
              <a:rPr lang="pl-PL" sz="2100" dirty="0"/>
              <a:t>2) Wg wydania 4 książki W. Millera i S. </a:t>
            </a:r>
            <a:r>
              <a:rPr lang="pl-PL" sz="2100" dirty="0" err="1"/>
              <a:t>Rollnicka</a:t>
            </a:r>
            <a:r>
              <a:rPr lang="pl-PL" sz="2100" dirty="0"/>
              <a:t>:</a:t>
            </a:r>
          </a:p>
          <a:p>
            <a:pPr marL="0" indent="0" algn="just">
              <a:lnSpc>
                <a:spcPct val="150000"/>
              </a:lnSpc>
              <a:spcBef>
                <a:spcPts val="0"/>
              </a:spcBef>
              <a:spcAft>
                <a:spcPts val="0"/>
              </a:spcAft>
              <a:buNone/>
            </a:pPr>
            <a:r>
              <a:rPr lang="pl-PL" sz="2100" b="1" dirty="0">
                <a:latin typeface="+mj-lt"/>
              </a:rPr>
              <a:t>„Dialog motywujący to szczególny sposób rozmawiania z ludźmi na temat zmiany i rozwoju, aby wzmocnić ich własną motywację i zobowiązanie.”</a:t>
            </a:r>
          </a:p>
          <a:p>
            <a:pPr marL="0" indent="0" algn="just">
              <a:lnSpc>
                <a:spcPct val="150000"/>
              </a:lnSpc>
              <a:spcBef>
                <a:spcPts val="0"/>
              </a:spcBef>
              <a:spcAft>
                <a:spcPts val="0"/>
              </a:spcAft>
              <a:buNone/>
            </a:pPr>
            <a:endParaRPr lang="en-US" sz="1900" dirty="0"/>
          </a:p>
          <a:p>
            <a:pPr marL="0" indent="0">
              <a:buNone/>
            </a:pPr>
            <a:endParaRPr lang="pl-PL" sz="1600" dirty="0"/>
          </a:p>
          <a:p>
            <a:endParaRPr lang="pl-PL" dirty="0"/>
          </a:p>
        </p:txBody>
      </p:sp>
      <p:sp>
        <p:nvSpPr>
          <p:cNvPr id="5" name="pole tekstowe 4">
            <a:extLst>
              <a:ext uri="{FF2B5EF4-FFF2-40B4-BE49-F238E27FC236}">
                <a16:creationId xmlns:a16="http://schemas.microsoft.com/office/drawing/2014/main" id="{53D97EE9-A173-34A4-96AB-55B252E700DF}"/>
              </a:ext>
            </a:extLst>
          </p:cNvPr>
          <p:cNvSpPr txBox="1"/>
          <p:nvPr/>
        </p:nvSpPr>
        <p:spPr>
          <a:xfrm>
            <a:off x="96983" y="6396335"/>
            <a:ext cx="9074726" cy="646331"/>
          </a:xfrm>
          <a:prstGeom prst="rect">
            <a:avLst/>
          </a:prstGeom>
          <a:noFill/>
        </p:spPr>
        <p:txBody>
          <a:bodyPr wrap="square">
            <a:spAutoFit/>
          </a:bodyPr>
          <a:lstStyle/>
          <a:p>
            <a:r>
              <a:rPr lang="pl-PL" sz="1200" dirty="0">
                <a:solidFill>
                  <a:schemeClr val="bg1"/>
                </a:solidFill>
                <a:latin typeface="+mj-lt"/>
              </a:rPr>
              <a:t>Źródło</a:t>
            </a:r>
            <a:r>
              <a:rPr lang="en-US" sz="1200" dirty="0">
                <a:solidFill>
                  <a:schemeClr val="bg1"/>
                </a:solidFill>
                <a:latin typeface="+mj-lt"/>
              </a:rPr>
              <a:t>:  </a:t>
            </a:r>
            <a:r>
              <a:rPr lang="pl-PL" sz="1200" dirty="0">
                <a:solidFill>
                  <a:schemeClr val="bg1"/>
                </a:solidFill>
                <a:latin typeface="+mj-lt"/>
              </a:rPr>
              <a:t>1) </a:t>
            </a:r>
            <a:r>
              <a:rPr lang="en-US" sz="1200" dirty="0">
                <a:solidFill>
                  <a:schemeClr val="bg1"/>
                </a:solidFill>
                <a:latin typeface="+mj-lt"/>
              </a:rPr>
              <a:t>Miller &amp; Rollnick, Motivational Interviewing, 3</a:t>
            </a:r>
            <a:r>
              <a:rPr lang="en-US" sz="1200" baseline="30000" dirty="0">
                <a:solidFill>
                  <a:schemeClr val="bg1"/>
                </a:solidFill>
                <a:latin typeface="+mj-lt"/>
              </a:rPr>
              <a:t>rd</a:t>
            </a:r>
            <a:r>
              <a:rPr lang="en-US" sz="1200" dirty="0">
                <a:solidFill>
                  <a:schemeClr val="bg1"/>
                </a:solidFill>
                <a:latin typeface="+mj-lt"/>
              </a:rPr>
              <a:t> Ed., 2013, p. 29, G</a:t>
            </a:r>
            <a:r>
              <a:rPr lang="pl-PL" sz="1200" dirty="0">
                <a:solidFill>
                  <a:schemeClr val="bg1"/>
                </a:solidFill>
                <a:latin typeface="+mj-lt"/>
              </a:rPr>
              <a:t>u</a:t>
            </a:r>
            <a:r>
              <a:rPr lang="en-US" sz="1200" dirty="0" err="1">
                <a:solidFill>
                  <a:schemeClr val="bg1"/>
                </a:solidFill>
                <a:latin typeface="+mj-lt"/>
              </a:rPr>
              <a:t>ilford</a:t>
            </a:r>
            <a:r>
              <a:rPr lang="en-US" sz="1200" dirty="0">
                <a:solidFill>
                  <a:schemeClr val="bg1"/>
                </a:solidFill>
                <a:latin typeface="+mj-lt"/>
              </a:rPr>
              <a:t> Press.</a:t>
            </a:r>
            <a:r>
              <a:rPr lang="pl-PL" sz="1200" dirty="0">
                <a:solidFill>
                  <a:schemeClr val="bg1"/>
                </a:solidFill>
                <a:latin typeface="+mj-lt"/>
              </a:rPr>
              <a:t> Wyd. polskie:  Dialog motywujący. Jak pomóc ludziom w zmianie, 2014, WUJ, str. 55.    2) </a:t>
            </a:r>
            <a:r>
              <a:rPr lang="en-US" sz="1200" dirty="0">
                <a:solidFill>
                  <a:schemeClr val="bg1"/>
                </a:solidFill>
                <a:latin typeface="+mj-lt"/>
              </a:rPr>
              <a:t>Miller</a:t>
            </a:r>
            <a:r>
              <a:rPr lang="pl-PL" sz="1200" dirty="0">
                <a:solidFill>
                  <a:schemeClr val="bg1"/>
                </a:solidFill>
                <a:latin typeface="+mj-lt"/>
              </a:rPr>
              <a:t>, W.R, </a:t>
            </a:r>
            <a:r>
              <a:rPr lang="en-US" sz="1200" dirty="0">
                <a:solidFill>
                  <a:schemeClr val="bg1"/>
                </a:solidFill>
                <a:latin typeface="+mj-lt"/>
              </a:rPr>
              <a:t>Rollnick, </a:t>
            </a:r>
            <a:r>
              <a:rPr lang="pl-PL" sz="1200" dirty="0">
                <a:solidFill>
                  <a:schemeClr val="bg1"/>
                </a:solidFill>
                <a:latin typeface="+mj-lt"/>
              </a:rPr>
              <a:t>S. (2023) </a:t>
            </a:r>
            <a:r>
              <a:rPr lang="en-US" sz="1200" dirty="0">
                <a:solidFill>
                  <a:schemeClr val="bg1"/>
                </a:solidFill>
                <a:latin typeface="+mj-lt"/>
              </a:rPr>
              <a:t>Motivational Interviewing, </a:t>
            </a:r>
            <a:r>
              <a:rPr lang="pl-PL" sz="1200" dirty="0">
                <a:solidFill>
                  <a:schemeClr val="bg1"/>
                </a:solidFill>
                <a:latin typeface="+mj-lt"/>
              </a:rPr>
              <a:t>4th</a:t>
            </a:r>
            <a:r>
              <a:rPr lang="en-US" sz="1200" dirty="0">
                <a:solidFill>
                  <a:schemeClr val="bg1"/>
                </a:solidFill>
                <a:latin typeface="+mj-lt"/>
              </a:rPr>
              <a:t> Ed., G</a:t>
            </a:r>
            <a:r>
              <a:rPr lang="pl-PL" sz="1200" dirty="0">
                <a:solidFill>
                  <a:schemeClr val="bg1"/>
                </a:solidFill>
                <a:latin typeface="+mj-lt"/>
              </a:rPr>
              <a:t>u</a:t>
            </a:r>
            <a:r>
              <a:rPr lang="en-US" sz="1200" dirty="0" err="1">
                <a:solidFill>
                  <a:schemeClr val="bg1"/>
                </a:solidFill>
                <a:latin typeface="+mj-lt"/>
              </a:rPr>
              <a:t>ilford</a:t>
            </a:r>
            <a:r>
              <a:rPr lang="en-US" sz="1200" dirty="0">
                <a:solidFill>
                  <a:schemeClr val="bg1"/>
                </a:solidFill>
                <a:latin typeface="+mj-lt"/>
              </a:rPr>
              <a:t> Press</a:t>
            </a:r>
            <a:r>
              <a:rPr lang="pl-PL" sz="1200" dirty="0">
                <a:solidFill>
                  <a:schemeClr val="bg1"/>
                </a:solidFill>
                <a:latin typeface="+mj-lt"/>
              </a:rPr>
              <a:t>, str. 3</a:t>
            </a:r>
            <a:r>
              <a:rPr lang="en-US" sz="1200" dirty="0">
                <a:solidFill>
                  <a:schemeClr val="bg1"/>
                </a:solidFill>
                <a:latin typeface="+mj-lt"/>
              </a:rPr>
              <a:t>.</a:t>
            </a:r>
            <a:endParaRPr lang="pl-PL" sz="1200" b="1" dirty="0">
              <a:solidFill>
                <a:schemeClr val="bg1"/>
              </a:solidFill>
              <a:latin typeface="+mj-lt"/>
            </a:endParaRPr>
          </a:p>
          <a:p>
            <a:pPr marL="0" indent="0">
              <a:buNone/>
            </a:pPr>
            <a:endParaRPr lang="en-US" sz="1200" dirty="0">
              <a:solidFill>
                <a:schemeClr val="bg1"/>
              </a:solidFill>
              <a:latin typeface="+mj-lt"/>
            </a:endParaRPr>
          </a:p>
        </p:txBody>
      </p:sp>
    </p:spTree>
    <p:extLst>
      <p:ext uri="{BB962C8B-B14F-4D97-AF65-F5344CB8AC3E}">
        <p14:creationId xmlns:p14="http://schemas.microsoft.com/office/powerpoint/2010/main" val="50289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5FDE90-BF3C-B9DB-489A-2DD6BE37428A}"/>
              </a:ext>
            </a:extLst>
          </p:cNvPr>
          <p:cNvSpPr>
            <a:spLocks noGrp="1"/>
          </p:cNvSpPr>
          <p:nvPr>
            <p:ph type="title"/>
          </p:nvPr>
        </p:nvSpPr>
        <p:spPr>
          <a:xfrm>
            <a:off x="1066800" y="791849"/>
            <a:ext cx="10058400" cy="847898"/>
          </a:xfrm>
        </p:spPr>
        <p:txBody>
          <a:bodyPr>
            <a:normAutofit/>
          </a:bodyPr>
          <a:lstStyle/>
          <a:p>
            <a:r>
              <a:rPr lang="pl-PL" sz="3200" b="1" dirty="0">
                <a:solidFill>
                  <a:schemeClr val="bg2">
                    <a:lumMod val="50000"/>
                  </a:schemeClr>
                </a:solidFill>
              </a:rPr>
              <a:t>CZYM JEST, A CZYM NIE JEST DM</a:t>
            </a:r>
          </a:p>
        </p:txBody>
      </p:sp>
      <p:sp>
        <p:nvSpPr>
          <p:cNvPr id="4" name="Symbol zastępczy zawartości 2">
            <a:extLst>
              <a:ext uri="{FF2B5EF4-FFF2-40B4-BE49-F238E27FC236}">
                <a16:creationId xmlns:a16="http://schemas.microsoft.com/office/drawing/2014/main" id="{9C9B119A-7369-8E3A-74A2-4FBFEE9ABDE3}"/>
              </a:ext>
            </a:extLst>
          </p:cNvPr>
          <p:cNvSpPr>
            <a:spLocks noGrp="1"/>
          </p:cNvSpPr>
          <p:nvPr>
            <p:ph idx="1"/>
          </p:nvPr>
        </p:nvSpPr>
        <p:spPr>
          <a:xfrm>
            <a:off x="1096963" y="1729885"/>
            <a:ext cx="10058400" cy="4022725"/>
          </a:xfrm>
        </p:spPr>
        <p:txBody>
          <a:bodyPr>
            <a:normAutofit fontScale="70000" lnSpcReduction="20000"/>
          </a:bodyPr>
          <a:lstStyle/>
          <a:p>
            <a:pPr>
              <a:spcBef>
                <a:spcPts val="800"/>
              </a:spcBef>
              <a:buClr>
                <a:srgbClr val="000000"/>
              </a:buClr>
              <a:buFont typeface="Wingdings" panose="05000000000000000000" pitchFamily="2" charset="2"/>
              <a:buChar char="ü"/>
            </a:pPr>
            <a:endParaRPr lang="pl-PL" altLang="pl-PL" sz="2400" b="1" dirty="0">
              <a:solidFill>
                <a:srgbClr val="000000"/>
              </a:solidFill>
            </a:endParaRPr>
          </a:p>
          <a:p>
            <a:pPr marL="0" indent="0">
              <a:spcBef>
                <a:spcPts val="800"/>
              </a:spcBef>
              <a:buClr>
                <a:srgbClr val="000000"/>
              </a:buClr>
              <a:buNone/>
            </a:pPr>
            <a:r>
              <a:rPr lang="pl-PL" altLang="pl-PL" sz="2900" b="1" dirty="0">
                <a:solidFill>
                  <a:srgbClr val="000000"/>
                </a:solidFill>
              </a:rPr>
              <a:t>DM </a:t>
            </a:r>
            <a:r>
              <a:rPr lang="pl-PL" altLang="pl-PL" sz="2900" b="1" dirty="0">
                <a:solidFill>
                  <a:srgbClr val="FF0000"/>
                </a:solidFill>
              </a:rPr>
              <a:t>NIE jest </a:t>
            </a:r>
            <a:r>
              <a:rPr lang="pl-PL" altLang="pl-PL" sz="2900" dirty="0">
                <a:solidFill>
                  <a:srgbClr val="000000"/>
                </a:solidFill>
              </a:rPr>
              <a:t>zestawem technik, których używa się na kimś - to </a:t>
            </a:r>
            <a:r>
              <a:rPr lang="pl-PL" altLang="pl-PL" sz="2900" dirty="0">
                <a:solidFill>
                  <a:schemeClr val="bg2">
                    <a:lumMod val="50000"/>
                  </a:schemeClr>
                </a:solidFill>
              </a:rPr>
              <a:t>sposób bycia </a:t>
            </a:r>
            <a:r>
              <a:rPr lang="pl-PL" altLang="pl-PL" sz="2900" dirty="0">
                <a:solidFill>
                  <a:srgbClr val="000000"/>
                </a:solidFill>
              </a:rPr>
              <a:t>z drugą osobą.</a:t>
            </a:r>
          </a:p>
          <a:p>
            <a:pPr marL="0" indent="0">
              <a:spcBef>
                <a:spcPts val="800"/>
              </a:spcBef>
              <a:buClr>
                <a:srgbClr val="000000"/>
              </a:buClr>
              <a:buNone/>
            </a:pPr>
            <a:r>
              <a:rPr lang="pl-PL" altLang="pl-PL" sz="2900" b="1" dirty="0">
                <a:solidFill>
                  <a:srgbClr val="000000"/>
                </a:solidFill>
              </a:rPr>
              <a:t>DM </a:t>
            </a:r>
            <a:r>
              <a:rPr lang="pl-PL" altLang="pl-PL" sz="2900" dirty="0">
                <a:solidFill>
                  <a:srgbClr val="000000"/>
                </a:solidFill>
              </a:rPr>
              <a:t>przeprowadza się </a:t>
            </a:r>
            <a:r>
              <a:rPr lang="pl-PL" altLang="pl-PL" sz="2900" b="1" dirty="0">
                <a:solidFill>
                  <a:srgbClr val="10FC04"/>
                </a:solidFill>
              </a:rPr>
              <a:t> </a:t>
            </a:r>
            <a:r>
              <a:rPr lang="pl-PL" altLang="pl-PL" sz="2900" dirty="0">
                <a:solidFill>
                  <a:schemeClr val="bg2">
                    <a:lumMod val="50000"/>
                  </a:schemeClr>
                </a:solidFill>
              </a:rPr>
              <a:t>dla osoby i  z nią, </a:t>
            </a:r>
            <a:r>
              <a:rPr lang="pl-PL" altLang="pl-PL" sz="2900" dirty="0">
                <a:solidFill>
                  <a:srgbClr val="000000"/>
                </a:solidFill>
              </a:rPr>
              <a:t>a </a:t>
            </a:r>
            <a:r>
              <a:rPr lang="pl-PL" altLang="pl-PL" sz="2900" b="1" dirty="0">
                <a:solidFill>
                  <a:srgbClr val="FF0000"/>
                </a:solidFill>
              </a:rPr>
              <a:t>NIE na niej.</a:t>
            </a:r>
          </a:p>
          <a:p>
            <a:pPr marL="0" indent="0">
              <a:spcBef>
                <a:spcPts val="800"/>
              </a:spcBef>
              <a:buClr>
                <a:srgbClr val="000000"/>
              </a:buClr>
              <a:buNone/>
            </a:pPr>
            <a:r>
              <a:rPr lang="pl-PL" altLang="pl-PL" sz="2900" b="1" dirty="0">
                <a:solidFill>
                  <a:srgbClr val="000000"/>
                </a:solidFill>
              </a:rPr>
              <a:t>DM </a:t>
            </a:r>
            <a:r>
              <a:rPr lang="pl-PL" altLang="pl-PL" sz="2900" dirty="0">
                <a:solidFill>
                  <a:srgbClr val="000000"/>
                </a:solidFill>
              </a:rPr>
              <a:t>polega</a:t>
            </a:r>
            <a:r>
              <a:rPr lang="pl-PL" altLang="pl-PL" sz="2900" b="1" dirty="0">
                <a:solidFill>
                  <a:srgbClr val="000000"/>
                </a:solidFill>
              </a:rPr>
              <a:t> </a:t>
            </a:r>
            <a:r>
              <a:rPr lang="pl-PL" altLang="pl-PL" sz="2900" dirty="0">
                <a:solidFill>
                  <a:schemeClr val="bg2">
                    <a:lumMod val="50000"/>
                  </a:schemeClr>
                </a:solidFill>
              </a:rPr>
              <a:t>na wydobywaniu tego co jest w człowieku- </a:t>
            </a:r>
            <a:r>
              <a:rPr lang="pl-PL" altLang="pl-PL" sz="2900" b="1" dirty="0">
                <a:solidFill>
                  <a:srgbClr val="FF0000"/>
                </a:solidFill>
              </a:rPr>
              <a:t>nie na dostarczaniu z zewnątrz brakujących elementów.</a:t>
            </a:r>
            <a:endParaRPr lang="pl-PL" sz="2900" dirty="0"/>
          </a:p>
          <a:p>
            <a:pPr marL="0" indent="0">
              <a:buNone/>
            </a:pPr>
            <a:r>
              <a:rPr lang="pl-PL" sz="2900" b="1" dirty="0">
                <a:solidFill>
                  <a:srgbClr val="002060"/>
                </a:solidFill>
              </a:rPr>
              <a:t>DM</a:t>
            </a:r>
            <a:r>
              <a:rPr lang="pl-PL" sz="2900" dirty="0">
                <a:solidFill>
                  <a:srgbClr val="002060"/>
                </a:solidFill>
              </a:rPr>
              <a:t> </a:t>
            </a:r>
            <a:r>
              <a:rPr lang="pl-PL" sz="2900" b="1" dirty="0">
                <a:solidFill>
                  <a:srgbClr val="FF0000"/>
                </a:solidFill>
              </a:rPr>
              <a:t>nie jest </a:t>
            </a:r>
            <a:r>
              <a:rPr lang="pl-PL" sz="2900" dirty="0">
                <a:solidFill>
                  <a:srgbClr val="002060"/>
                </a:solidFill>
              </a:rPr>
              <a:t>metodą na skłonienie kogoś do zrobienia czegoś, </a:t>
            </a:r>
            <a:br>
              <a:rPr lang="pl-PL" sz="2900" dirty="0">
                <a:solidFill>
                  <a:srgbClr val="002060"/>
                </a:solidFill>
              </a:rPr>
            </a:br>
            <a:r>
              <a:rPr lang="pl-PL" sz="2900" dirty="0">
                <a:solidFill>
                  <a:srgbClr val="002060"/>
                </a:solidFill>
              </a:rPr>
              <a:t>robimy wszystko </a:t>
            </a:r>
            <a:r>
              <a:rPr lang="pl-PL" sz="2900" dirty="0">
                <a:solidFill>
                  <a:schemeClr val="bg2">
                    <a:lumMod val="50000"/>
                  </a:schemeClr>
                </a:solidFill>
              </a:rPr>
              <a:t>w trosce o dobro drugiej osoby.</a:t>
            </a:r>
          </a:p>
          <a:p>
            <a:pPr marL="0" indent="0">
              <a:buNone/>
            </a:pPr>
            <a:r>
              <a:rPr lang="pl-PL" sz="2900" b="1" dirty="0">
                <a:solidFill>
                  <a:srgbClr val="002060"/>
                </a:solidFill>
              </a:rPr>
              <a:t>DM</a:t>
            </a:r>
            <a:r>
              <a:rPr lang="pl-PL" sz="2900" dirty="0">
                <a:solidFill>
                  <a:srgbClr val="002060"/>
                </a:solidFill>
              </a:rPr>
              <a:t> </a:t>
            </a:r>
            <a:r>
              <a:rPr lang="pl-PL" sz="2900" b="1" dirty="0">
                <a:solidFill>
                  <a:srgbClr val="FF0000"/>
                </a:solidFill>
              </a:rPr>
              <a:t>nie jest</a:t>
            </a:r>
            <a:r>
              <a:rPr lang="pl-PL" sz="2900" b="1" dirty="0">
                <a:solidFill>
                  <a:srgbClr val="002060"/>
                </a:solidFill>
              </a:rPr>
              <a:t> </a:t>
            </a:r>
            <a:r>
              <a:rPr lang="pl-PL" sz="2900" dirty="0">
                <a:solidFill>
                  <a:srgbClr val="002060"/>
                </a:solidFill>
              </a:rPr>
              <a:t>odrębnym podejściem w psychoterapii.</a:t>
            </a:r>
          </a:p>
          <a:p>
            <a:pPr marL="0" indent="0">
              <a:buNone/>
            </a:pPr>
            <a:r>
              <a:rPr lang="pl-PL" sz="2900" b="1" dirty="0">
                <a:solidFill>
                  <a:srgbClr val="002060"/>
                </a:solidFill>
              </a:rPr>
              <a:t>DM</a:t>
            </a:r>
            <a:r>
              <a:rPr lang="pl-PL" sz="2900" dirty="0">
                <a:solidFill>
                  <a:srgbClr val="002060"/>
                </a:solidFill>
              </a:rPr>
              <a:t> </a:t>
            </a:r>
            <a:r>
              <a:rPr lang="pl-PL" sz="2900" b="1" dirty="0">
                <a:solidFill>
                  <a:srgbClr val="FF0000"/>
                </a:solidFill>
              </a:rPr>
              <a:t>nie jest </a:t>
            </a:r>
            <a:r>
              <a:rPr lang="pl-PL" sz="2900" dirty="0">
                <a:solidFill>
                  <a:srgbClr val="002060"/>
                </a:solidFill>
              </a:rPr>
              <a:t>samą postawą życzliwości (</a:t>
            </a:r>
            <a:r>
              <a:rPr lang="pl-PL" sz="2900" dirty="0">
                <a:solidFill>
                  <a:schemeClr val="bg2">
                    <a:lumMod val="50000"/>
                  </a:schemeClr>
                </a:solidFill>
              </a:rPr>
              <a:t>zawiera element ukierunkowujący na cel osoby</a:t>
            </a:r>
            <a:r>
              <a:rPr lang="pl-PL" sz="2900" dirty="0">
                <a:solidFill>
                  <a:srgbClr val="002060"/>
                </a:solidFill>
              </a:rPr>
              <a:t>).</a:t>
            </a:r>
          </a:p>
          <a:p>
            <a:pPr marL="0" indent="0">
              <a:buNone/>
            </a:pPr>
            <a:r>
              <a:rPr lang="pl-PL" sz="2900" b="1" dirty="0">
                <a:solidFill>
                  <a:srgbClr val="002060"/>
                </a:solidFill>
              </a:rPr>
              <a:t>DM</a:t>
            </a:r>
            <a:r>
              <a:rPr lang="pl-PL" sz="2900" dirty="0">
                <a:solidFill>
                  <a:srgbClr val="002060"/>
                </a:solidFill>
              </a:rPr>
              <a:t> </a:t>
            </a:r>
            <a:r>
              <a:rPr lang="pl-PL" sz="2900" b="1" dirty="0">
                <a:solidFill>
                  <a:srgbClr val="FF0000"/>
                </a:solidFill>
              </a:rPr>
              <a:t>nie jest</a:t>
            </a:r>
            <a:r>
              <a:rPr lang="pl-PL" sz="2900" dirty="0">
                <a:solidFill>
                  <a:srgbClr val="FF0000"/>
                </a:solidFill>
              </a:rPr>
              <a:t> </a:t>
            </a:r>
            <a:r>
              <a:rPr lang="pl-PL" sz="2900" dirty="0">
                <a:solidFill>
                  <a:srgbClr val="002060"/>
                </a:solidFill>
              </a:rPr>
              <a:t>łatwym sposobem pracy </a:t>
            </a:r>
            <a:br>
              <a:rPr lang="pl-PL" sz="2900" dirty="0">
                <a:solidFill>
                  <a:srgbClr val="002060"/>
                </a:solidFill>
              </a:rPr>
            </a:br>
            <a:r>
              <a:rPr lang="pl-PL" sz="2900" dirty="0">
                <a:solidFill>
                  <a:srgbClr val="002060"/>
                </a:solidFill>
              </a:rPr>
              <a:t>(wydaje się prosty, ale nie jest łatwy, wymaga praktyki i ciągłego rozwoju)</a:t>
            </a:r>
          </a:p>
          <a:p>
            <a:pPr marL="0" indent="0">
              <a:buNone/>
            </a:pPr>
            <a:r>
              <a:rPr lang="pl-PL" altLang="pl-PL" sz="2900" b="1" dirty="0">
                <a:solidFill>
                  <a:srgbClr val="002060"/>
                </a:solidFill>
              </a:rPr>
              <a:t>DM </a:t>
            </a:r>
            <a:r>
              <a:rPr lang="pl-PL" altLang="pl-PL" sz="2900" b="1" dirty="0">
                <a:solidFill>
                  <a:srgbClr val="FF0000"/>
                </a:solidFill>
              </a:rPr>
              <a:t>nie jest </a:t>
            </a:r>
            <a:r>
              <a:rPr lang="pl-PL" altLang="pl-PL" sz="2900" dirty="0">
                <a:solidFill>
                  <a:srgbClr val="002060"/>
                </a:solidFill>
              </a:rPr>
              <a:t>panaceum na wszystkie problemy.</a:t>
            </a:r>
          </a:p>
          <a:p>
            <a:pPr marL="0" indent="0">
              <a:spcBef>
                <a:spcPts val="800"/>
              </a:spcBef>
              <a:buClr>
                <a:srgbClr val="000000"/>
              </a:buClr>
              <a:buNone/>
            </a:pPr>
            <a:endParaRPr lang="pl-PL" altLang="pl-PL" sz="2400" dirty="0">
              <a:solidFill>
                <a:srgbClr val="FF0000"/>
              </a:solidFill>
            </a:endParaRPr>
          </a:p>
          <a:p>
            <a:pPr>
              <a:spcBef>
                <a:spcPts val="800"/>
              </a:spcBef>
              <a:buClr>
                <a:srgbClr val="000000"/>
              </a:buClr>
              <a:buFont typeface="Wingdings" panose="05000000000000000000" pitchFamily="2" charset="2"/>
              <a:buChar char="ü"/>
            </a:pPr>
            <a:endParaRPr lang="pl-PL" altLang="pl-PL" sz="2400" b="1" dirty="0">
              <a:solidFill>
                <a:srgbClr val="FF0000"/>
              </a:solidFill>
            </a:endParaRPr>
          </a:p>
        </p:txBody>
      </p:sp>
      <p:sp>
        <p:nvSpPr>
          <p:cNvPr id="6" name="pole tekstowe 5">
            <a:extLst>
              <a:ext uri="{FF2B5EF4-FFF2-40B4-BE49-F238E27FC236}">
                <a16:creationId xmlns:a16="http://schemas.microsoft.com/office/drawing/2014/main" id="{693EE353-44BF-CA8C-F5A2-E4809203F43C}"/>
              </a:ext>
            </a:extLst>
          </p:cNvPr>
          <p:cNvSpPr txBox="1"/>
          <p:nvPr/>
        </p:nvSpPr>
        <p:spPr>
          <a:xfrm>
            <a:off x="1096963" y="6457890"/>
            <a:ext cx="5297285" cy="400110"/>
          </a:xfrm>
          <a:prstGeom prst="rect">
            <a:avLst/>
          </a:prstGeom>
          <a:noFill/>
        </p:spPr>
        <p:txBody>
          <a:bodyPr wrap="square">
            <a:spAutoFit/>
          </a:bodyPr>
          <a:lstStyle/>
          <a:p>
            <a:pPr marL="0" indent="0">
              <a:spcBef>
                <a:spcPts val="800"/>
              </a:spcBef>
              <a:buClr>
                <a:srgbClr val="000000"/>
              </a:buClr>
              <a:buNone/>
            </a:pPr>
            <a:r>
              <a:rPr lang="pl-PL" sz="1000" dirty="0">
                <a:solidFill>
                  <a:schemeClr val="bg1"/>
                </a:solidFill>
                <a:latin typeface="+mj-lt"/>
              </a:rPr>
              <a:t>Źródło</a:t>
            </a:r>
            <a:r>
              <a:rPr lang="en-US" sz="1000" dirty="0">
                <a:solidFill>
                  <a:schemeClr val="bg1"/>
                </a:solidFill>
                <a:latin typeface="+mj-lt"/>
              </a:rPr>
              <a:t>:  Miller &amp; Rollnick, Motivational Interviewing, 3</a:t>
            </a:r>
            <a:r>
              <a:rPr lang="en-US" sz="1000" baseline="30000" dirty="0">
                <a:solidFill>
                  <a:schemeClr val="bg1"/>
                </a:solidFill>
                <a:latin typeface="+mj-lt"/>
              </a:rPr>
              <a:t>rd</a:t>
            </a:r>
            <a:r>
              <a:rPr lang="en-US" sz="1000" dirty="0">
                <a:solidFill>
                  <a:schemeClr val="bg1"/>
                </a:solidFill>
                <a:latin typeface="+mj-lt"/>
              </a:rPr>
              <a:t> Ed., 2013, p. 29, Gilford Press.</a:t>
            </a:r>
            <a:r>
              <a:rPr lang="pl-PL" sz="1000" dirty="0">
                <a:solidFill>
                  <a:schemeClr val="bg1"/>
                </a:solidFill>
                <a:latin typeface="+mj-lt"/>
              </a:rPr>
              <a:t> Wydanie polskie:  Dialog motywujący. Jak pomóc ludziom w zmianie, 2014, WUJ, str. 62.</a:t>
            </a:r>
            <a:endParaRPr lang="en-US" sz="1000" dirty="0">
              <a:solidFill>
                <a:schemeClr val="bg1"/>
              </a:solidFill>
              <a:latin typeface="+mj-lt"/>
            </a:endParaRPr>
          </a:p>
        </p:txBody>
      </p:sp>
    </p:spTree>
    <p:extLst>
      <p:ext uri="{BB962C8B-B14F-4D97-AF65-F5344CB8AC3E}">
        <p14:creationId xmlns:p14="http://schemas.microsoft.com/office/powerpoint/2010/main" val="2263268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730BA0D-0C2D-5D44-62C6-33F1EFF94785}"/>
              </a:ext>
            </a:extLst>
          </p:cNvPr>
          <p:cNvSpPr>
            <a:spLocks noGrp="1"/>
          </p:cNvSpPr>
          <p:nvPr>
            <p:ph type="title"/>
          </p:nvPr>
        </p:nvSpPr>
        <p:spPr/>
        <p:txBody>
          <a:bodyPr>
            <a:normAutofit/>
          </a:bodyPr>
          <a:lstStyle/>
          <a:p>
            <a:r>
              <a:rPr lang="pl-PL" sz="3200" b="1" dirty="0">
                <a:solidFill>
                  <a:schemeClr val="bg2">
                    <a:lumMod val="50000"/>
                  </a:schemeClr>
                </a:solidFill>
              </a:rPr>
              <a:t>AUTORZY METODY</a:t>
            </a:r>
          </a:p>
        </p:txBody>
      </p:sp>
      <p:sp>
        <p:nvSpPr>
          <p:cNvPr id="3" name="Symbol zastępczy zawartości 2">
            <a:extLst>
              <a:ext uri="{FF2B5EF4-FFF2-40B4-BE49-F238E27FC236}">
                <a16:creationId xmlns:a16="http://schemas.microsoft.com/office/drawing/2014/main" id="{15F90372-439A-DED4-09EC-03588CF80E75}"/>
              </a:ext>
            </a:extLst>
          </p:cNvPr>
          <p:cNvSpPr>
            <a:spLocks noGrp="1"/>
          </p:cNvSpPr>
          <p:nvPr>
            <p:ph idx="1"/>
          </p:nvPr>
        </p:nvSpPr>
        <p:spPr>
          <a:xfrm>
            <a:off x="954520" y="2299615"/>
            <a:ext cx="4804757" cy="3200399"/>
          </a:xfrm>
        </p:spPr>
        <p:txBody>
          <a:bodyPr/>
          <a:lstStyle/>
          <a:p>
            <a:pPr marL="0" indent="0">
              <a:spcBef>
                <a:spcPts val="600"/>
              </a:spcBef>
              <a:buNone/>
            </a:pPr>
            <a:endParaRPr lang="pl-PL" sz="1800" dirty="0">
              <a:solidFill>
                <a:schemeClr val="tx2">
                  <a:lumMod val="75000"/>
                </a:schemeClr>
              </a:solidFill>
            </a:endParaRPr>
          </a:p>
          <a:p>
            <a:pPr algn="just">
              <a:spcBef>
                <a:spcPts val="600"/>
              </a:spcBef>
              <a:buFont typeface="Arial" panose="020B0604020202020204" pitchFamily="34" charset="0"/>
              <a:buChar char="•"/>
            </a:pPr>
            <a:r>
              <a:rPr lang="pl-PL" sz="1800" dirty="0">
                <a:solidFill>
                  <a:schemeClr val="tx2">
                    <a:lumMod val="75000"/>
                  </a:schemeClr>
                </a:solidFill>
              </a:rPr>
              <a:t>  prof. William R. Miller – emerytowany profesor Wydziałów Psychologii i Psychiatrii Uniwersytetu Nowego Meksyku (USA)  </a:t>
            </a:r>
          </a:p>
          <a:p>
            <a:pPr marL="0" indent="0" algn="just">
              <a:spcBef>
                <a:spcPts val="600"/>
              </a:spcBef>
              <a:buNone/>
            </a:pPr>
            <a:endParaRPr lang="pl-PL" sz="1800" dirty="0">
              <a:solidFill>
                <a:schemeClr val="tx2">
                  <a:lumMod val="75000"/>
                </a:schemeClr>
              </a:solidFill>
            </a:endParaRPr>
          </a:p>
          <a:p>
            <a:pPr algn="just">
              <a:spcBef>
                <a:spcPts val="600"/>
              </a:spcBef>
              <a:buFont typeface="Arial" panose="020B0604020202020204" pitchFamily="34" charset="0"/>
              <a:buChar char="•"/>
            </a:pPr>
            <a:r>
              <a:rPr lang="pl-PL" sz="1800" dirty="0">
                <a:solidFill>
                  <a:schemeClr val="tx2">
                    <a:lumMod val="75000"/>
                  </a:schemeClr>
                </a:solidFill>
              </a:rPr>
              <a:t> dr Steven </a:t>
            </a:r>
            <a:r>
              <a:rPr lang="pl-PL" sz="1800" dirty="0" err="1">
                <a:solidFill>
                  <a:schemeClr val="tx2">
                    <a:lumMod val="75000"/>
                  </a:schemeClr>
                </a:solidFill>
              </a:rPr>
              <a:t>Rollnick</a:t>
            </a:r>
            <a:r>
              <a:rPr lang="pl-PL" sz="1800" dirty="0">
                <a:solidFill>
                  <a:schemeClr val="tx2">
                    <a:lumMod val="75000"/>
                  </a:schemeClr>
                </a:solidFill>
              </a:rPr>
              <a:t> – psycholog kliniczny </a:t>
            </a:r>
            <a:br>
              <a:rPr lang="pl-PL" sz="1800" dirty="0">
                <a:solidFill>
                  <a:schemeClr val="tx2">
                    <a:lumMod val="75000"/>
                  </a:schemeClr>
                </a:solidFill>
              </a:rPr>
            </a:br>
            <a:r>
              <a:rPr lang="pl-PL" sz="1800" dirty="0">
                <a:solidFill>
                  <a:schemeClr val="tx2">
                    <a:lumMod val="75000"/>
                  </a:schemeClr>
                </a:solidFill>
              </a:rPr>
              <a:t>i wykładowca na Wydziale Medycznym Uniwersytetu Cardiff w Walii (Wielka Brytania)</a:t>
            </a:r>
          </a:p>
          <a:p>
            <a:endParaRPr lang="pl-PL" dirty="0"/>
          </a:p>
        </p:txBody>
      </p:sp>
      <p:sp>
        <p:nvSpPr>
          <p:cNvPr id="5" name="pole tekstowe 4">
            <a:extLst>
              <a:ext uri="{FF2B5EF4-FFF2-40B4-BE49-F238E27FC236}">
                <a16:creationId xmlns:a16="http://schemas.microsoft.com/office/drawing/2014/main" id="{31A77E1C-ED97-EC41-016B-E4A8490B91BB}"/>
              </a:ext>
            </a:extLst>
          </p:cNvPr>
          <p:cNvSpPr txBox="1"/>
          <p:nvPr/>
        </p:nvSpPr>
        <p:spPr>
          <a:xfrm>
            <a:off x="235526" y="6414655"/>
            <a:ext cx="7647709" cy="307777"/>
          </a:xfrm>
          <a:prstGeom prst="rect">
            <a:avLst/>
          </a:prstGeom>
          <a:noFill/>
        </p:spPr>
        <p:txBody>
          <a:bodyPr wrap="square" rtlCol="0">
            <a:spAutoFit/>
          </a:bodyPr>
          <a:lstStyle/>
          <a:p>
            <a:r>
              <a:rPr lang="pl-PL" sz="1400" dirty="0">
                <a:solidFill>
                  <a:schemeClr val="bg1"/>
                </a:solidFill>
              </a:rPr>
              <a:t>Zdjęcia pochodzą ze strony psychwire.com</a:t>
            </a:r>
          </a:p>
        </p:txBody>
      </p:sp>
      <p:pic>
        <p:nvPicPr>
          <p:cNvPr id="1026" name="Picture 2" descr="black and white photo of Stephen Rollnick talking">
            <a:extLst>
              <a:ext uri="{FF2B5EF4-FFF2-40B4-BE49-F238E27FC236}">
                <a16:creationId xmlns:a16="http://schemas.microsoft.com/office/drawing/2014/main" id="{D0476024-B77B-08AA-0453-1CB81A02A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982" y="2610173"/>
            <a:ext cx="3108959" cy="2579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ack and white photo of Bill Miller speaking">
            <a:extLst>
              <a:ext uri="{FF2B5EF4-FFF2-40B4-BE49-F238E27FC236}">
                <a16:creationId xmlns:a16="http://schemas.microsoft.com/office/drawing/2014/main" id="{02E41A68-0C80-C928-59B7-B68B0E5A9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380" y="1737360"/>
            <a:ext cx="2829100" cy="2598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921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D9B537-DDEE-FD6B-0D33-E86EC86F7794}"/>
              </a:ext>
            </a:extLst>
          </p:cNvPr>
          <p:cNvSpPr>
            <a:spLocks noGrp="1"/>
          </p:cNvSpPr>
          <p:nvPr>
            <p:ph type="title"/>
          </p:nvPr>
        </p:nvSpPr>
        <p:spPr>
          <a:xfrm>
            <a:off x="1173480" y="224685"/>
            <a:ext cx="11018520" cy="1434415"/>
          </a:xfrm>
        </p:spPr>
        <p:txBody>
          <a:bodyPr anchor="b">
            <a:normAutofit/>
          </a:bodyPr>
          <a:lstStyle/>
          <a:p>
            <a:r>
              <a:rPr lang="pl-PL" sz="3200" b="1" dirty="0">
                <a:solidFill>
                  <a:schemeClr val="bg2">
                    <a:lumMod val="50000"/>
                  </a:schemeClr>
                </a:solidFill>
              </a:rPr>
              <a:t>NASZ OBIEKTYW W DM…</a:t>
            </a:r>
          </a:p>
        </p:txBody>
      </p:sp>
      <p:sp>
        <p:nvSpPr>
          <p:cNvPr id="3" name="Symbol zastępczy zawartości 2">
            <a:extLst>
              <a:ext uri="{FF2B5EF4-FFF2-40B4-BE49-F238E27FC236}">
                <a16:creationId xmlns:a16="http://schemas.microsoft.com/office/drawing/2014/main" id="{66E6C31F-E7BF-3329-F094-C6F000C57DB8}"/>
              </a:ext>
            </a:extLst>
          </p:cNvPr>
          <p:cNvSpPr>
            <a:spLocks noGrp="1"/>
          </p:cNvSpPr>
          <p:nvPr>
            <p:ph idx="1"/>
          </p:nvPr>
        </p:nvSpPr>
        <p:spPr>
          <a:xfrm>
            <a:off x="1173480" y="1856509"/>
            <a:ext cx="8704811" cy="4223143"/>
          </a:xfrm>
        </p:spPr>
        <p:txBody>
          <a:bodyPr anchor="t">
            <a:normAutofit/>
          </a:bodyPr>
          <a:lstStyle/>
          <a:p>
            <a:pPr marL="0" indent="0">
              <a:buNone/>
            </a:pPr>
            <a:r>
              <a:rPr lang="pl-PL" b="1" dirty="0"/>
              <a:t>W dialogu motywującym zwracamy uwagę na:</a:t>
            </a:r>
          </a:p>
          <a:p>
            <a:pPr>
              <a:buFont typeface="Arial" panose="020B0604020202020204" pitchFamily="34" charset="0"/>
              <a:buChar char="•"/>
            </a:pPr>
            <a:r>
              <a:rPr lang="pl-PL" dirty="0"/>
              <a:t> </a:t>
            </a:r>
            <a:r>
              <a:rPr lang="pl-PL" b="1" dirty="0"/>
              <a:t>osobę</a:t>
            </a:r>
            <a:r>
              <a:rPr lang="pl-PL" dirty="0"/>
              <a:t>, a nie problem/ diagnozę/ etykietkę</a:t>
            </a:r>
          </a:p>
          <a:p>
            <a:pPr>
              <a:buFont typeface="Arial" panose="020B0604020202020204" pitchFamily="34" charset="0"/>
              <a:buChar char="•"/>
            </a:pPr>
            <a:r>
              <a:rPr lang="pl-PL" dirty="0"/>
              <a:t> </a:t>
            </a:r>
            <a:r>
              <a:rPr lang="pl-PL" b="1" dirty="0"/>
              <a:t>wartości </a:t>
            </a:r>
            <a:r>
              <a:rPr lang="pl-PL" dirty="0"/>
              <a:t>(siła napędowa motywacji do zmian)</a:t>
            </a:r>
            <a:endParaRPr lang="pl-PL" b="1" dirty="0"/>
          </a:p>
          <a:p>
            <a:pPr>
              <a:buFont typeface="Arial" panose="020B0604020202020204" pitchFamily="34" charset="0"/>
              <a:buChar char="•"/>
            </a:pPr>
            <a:r>
              <a:rPr lang="pl-PL" dirty="0"/>
              <a:t> </a:t>
            </a:r>
            <a:r>
              <a:rPr lang="pl-PL" b="1" dirty="0"/>
              <a:t>zasoby</a:t>
            </a:r>
            <a:r>
              <a:rPr lang="pl-PL" dirty="0"/>
              <a:t> (np. mocne strony, budujące doświadczenia)</a:t>
            </a:r>
          </a:p>
          <a:p>
            <a:pPr>
              <a:buFont typeface="Arial" panose="020B0604020202020204" pitchFamily="34" charset="0"/>
              <a:buChar char="•"/>
            </a:pPr>
            <a:r>
              <a:rPr lang="pl-PL" dirty="0"/>
              <a:t> </a:t>
            </a:r>
            <a:r>
              <a:rPr lang="pl-PL" b="1" dirty="0"/>
              <a:t>język zmiany </a:t>
            </a:r>
            <a:r>
              <a:rPr lang="pl-PL" dirty="0"/>
              <a:t>(wypowiedzi świadczące o tym, że nasz rozmówca myśli o zmianie, widzi jej potrzebę lub wręcz ją planuje lub zaczyna wprowadzać)</a:t>
            </a:r>
          </a:p>
          <a:p>
            <a:pPr>
              <a:buFont typeface="Arial" panose="020B0604020202020204" pitchFamily="34" charset="0"/>
              <a:buChar char="•"/>
            </a:pPr>
            <a:endParaRPr lang="pl-PL" dirty="0"/>
          </a:p>
          <a:p>
            <a:pPr marL="0" indent="0">
              <a:buNone/>
            </a:pPr>
            <a:r>
              <a:rPr lang="pl-PL" dirty="0"/>
              <a:t>Naszym „domyślnym trybem” jest słuchanie i wydobywanie zamiast dostarczania, doradzania itd.</a:t>
            </a:r>
          </a:p>
          <a:p>
            <a:pPr marL="0" indent="0">
              <a:buNone/>
            </a:pPr>
            <a:r>
              <a:rPr lang="pl-PL" b="1" dirty="0"/>
              <a:t>Staramy się powstrzymać nasz odruch naprawiania!</a:t>
            </a:r>
          </a:p>
        </p:txBody>
      </p:sp>
    </p:spTree>
    <p:extLst>
      <p:ext uri="{BB962C8B-B14F-4D97-AF65-F5344CB8AC3E}">
        <p14:creationId xmlns:p14="http://schemas.microsoft.com/office/powerpoint/2010/main" val="287397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FD0A8E-FD08-7F0F-325A-215A956DCB95}"/>
              </a:ext>
            </a:extLst>
          </p:cNvPr>
          <p:cNvSpPr>
            <a:spLocks noGrp="1"/>
          </p:cNvSpPr>
          <p:nvPr>
            <p:ph type="title"/>
          </p:nvPr>
        </p:nvSpPr>
        <p:spPr>
          <a:xfrm>
            <a:off x="1066800" y="851433"/>
            <a:ext cx="10058400" cy="802799"/>
          </a:xfrm>
        </p:spPr>
        <p:txBody>
          <a:bodyPr>
            <a:normAutofit/>
          </a:bodyPr>
          <a:lstStyle/>
          <a:p>
            <a:r>
              <a:rPr lang="pl-PL" sz="3200" b="1" dirty="0">
                <a:solidFill>
                  <a:schemeClr val="bg2">
                    <a:lumMod val="50000"/>
                  </a:schemeClr>
                </a:solidFill>
              </a:rPr>
              <a:t>ELEMENTY SKŁADOWE DIALOGU MOTYWUJĄCEGO</a:t>
            </a:r>
          </a:p>
        </p:txBody>
      </p:sp>
      <p:graphicFrame>
        <p:nvGraphicFramePr>
          <p:cNvPr id="4" name="Tabela 4">
            <a:extLst>
              <a:ext uri="{FF2B5EF4-FFF2-40B4-BE49-F238E27FC236}">
                <a16:creationId xmlns:a16="http://schemas.microsoft.com/office/drawing/2014/main" id="{51CBD47F-ECA1-77B7-4B31-4B97CBE5D227}"/>
              </a:ext>
            </a:extLst>
          </p:cNvPr>
          <p:cNvGraphicFramePr>
            <a:graphicFrameLocks/>
          </p:cNvGraphicFramePr>
          <p:nvPr>
            <p:extLst>
              <p:ext uri="{D42A27DB-BD31-4B8C-83A1-F6EECF244321}">
                <p14:modId xmlns:p14="http://schemas.microsoft.com/office/powerpoint/2010/main" val="2582660183"/>
              </p:ext>
            </p:extLst>
          </p:nvPr>
        </p:nvGraphicFramePr>
        <p:xfrm>
          <a:off x="1169524" y="1887913"/>
          <a:ext cx="7957850" cy="4252422"/>
        </p:xfrm>
        <a:graphic>
          <a:graphicData uri="http://schemas.openxmlformats.org/drawingml/2006/table">
            <a:tbl>
              <a:tblPr firstRow="1" bandRow="1"/>
              <a:tblGrid>
                <a:gridCol w="3587256">
                  <a:extLst>
                    <a:ext uri="{9D8B030D-6E8A-4147-A177-3AD203B41FA5}">
                      <a16:colId xmlns:a16="http://schemas.microsoft.com/office/drawing/2014/main" val="4206548163"/>
                    </a:ext>
                  </a:extLst>
                </a:gridCol>
                <a:gridCol w="4370594">
                  <a:extLst>
                    <a:ext uri="{9D8B030D-6E8A-4147-A177-3AD203B41FA5}">
                      <a16:colId xmlns:a16="http://schemas.microsoft.com/office/drawing/2014/main" val="1399286645"/>
                    </a:ext>
                  </a:extLst>
                </a:gridCol>
              </a:tblGrid>
              <a:tr h="21125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buFont typeface="Arial" panose="020B0604020202020204" pitchFamily="34" charset="0"/>
                        <a:buNone/>
                      </a:pPr>
                      <a:r>
                        <a:rPr lang="pl-PL" sz="1800" b="1" dirty="0">
                          <a:latin typeface="+mn-lt"/>
                        </a:rPr>
                        <a:t>Duch DM:</a:t>
                      </a:r>
                      <a:br>
                        <a:rPr lang="pl-PL" sz="1800" b="1" dirty="0">
                          <a:latin typeface="+mn-lt"/>
                        </a:rPr>
                      </a:br>
                      <a:endParaRPr lang="pl-PL" sz="1800" b="1" dirty="0">
                        <a:latin typeface="+mn-lt"/>
                      </a:endParaRPr>
                    </a:p>
                    <a:p>
                      <a:pPr marL="285750" indent="-285750">
                        <a:buFont typeface="Wingdings" panose="05000000000000000000" pitchFamily="2" charset="2"/>
                        <a:buChar char="ü"/>
                      </a:pPr>
                      <a:r>
                        <a:rPr lang="pl-PL" sz="1800" b="0" dirty="0">
                          <a:latin typeface="+mn-lt"/>
                        </a:rPr>
                        <a:t>Współpraca</a:t>
                      </a:r>
                    </a:p>
                    <a:p>
                      <a:pPr marL="285750" indent="-285750">
                        <a:buFont typeface="Wingdings" panose="05000000000000000000" pitchFamily="2" charset="2"/>
                        <a:buChar char="ü"/>
                      </a:pPr>
                      <a:r>
                        <a:rPr lang="pl-PL" sz="1800" b="0" dirty="0">
                          <a:latin typeface="+mn-lt"/>
                        </a:rPr>
                        <a:t>Akceptacja</a:t>
                      </a:r>
                    </a:p>
                    <a:p>
                      <a:pPr marL="285750" indent="-285750">
                        <a:buFont typeface="Wingdings" panose="05000000000000000000" pitchFamily="2" charset="2"/>
                        <a:buChar char="ü"/>
                      </a:pPr>
                      <a:r>
                        <a:rPr lang="pl-PL" sz="1800" b="0" dirty="0">
                          <a:latin typeface="+mn-lt"/>
                        </a:rPr>
                        <a:t>Wywoływanie (Umacnianie)</a:t>
                      </a:r>
                    </a:p>
                    <a:p>
                      <a:pPr marL="285750" indent="-285750">
                        <a:buFont typeface="Wingdings" panose="05000000000000000000" pitchFamily="2" charset="2"/>
                        <a:buChar char="ü"/>
                      </a:pPr>
                      <a:r>
                        <a:rPr lang="pl-PL" sz="1800" b="0" dirty="0">
                          <a:latin typeface="+mn-lt"/>
                        </a:rPr>
                        <a:t>Troska (Współczucie)</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DADEA"/>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indent="0">
                        <a:buFont typeface="Arial" panose="020B0604020202020204" pitchFamily="34" charset="0"/>
                        <a:buNone/>
                      </a:pPr>
                      <a:r>
                        <a:rPr lang="pl-PL" sz="1800" b="1" dirty="0">
                          <a:latin typeface="+mn-lt"/>
                        </a:rPr>
                        <a:t>Zasady (RULE):</a:t>
                      </a:r>
                      <a:br>
                        <a:rPr lang="pl-PL" sz="1800" b="1" dirty="0">
                          <a:latin typeface="+mn-lt"/>
                        </a:rPr>
                      </a:br>
                      <a:endParaRPr lang="pl-PL" sz="1800" b="1" dirty="0">
                        <a:latin typeface="+mn-lt"/>
                      </a:endParaRPr>
                    </a:p>
                    <a:p>
                      <a:pPr marL="285750" indent="-285750">
                        <a:buFont typeface="Wingdings" panose="05000000000000000000" pitchFamily="2" charset="2"/>
                        <a:buChar char="ü"/>
                      </a:pPr>
                      <a:r>
                        <a:rPr lang="pl-PL" sz="1800" b="0" dirty="0">
                          <a:latin typeface="+mn-lt"/>
                        </a:rPr>
                        <a:t>Opieraj się odruchowi naprawiania</a:t>
                      </a:r>
                    </a:p>
                    <a:p>
                      <a:pPr marL="285750" indent="-285750">
                        <a:buFont typeface="Wingdings" panose="05000000000000000000" pitchFamily="2" charset="2"/>
                        <a:buChar char="ü"/>
                      </a:pPr>
                      <a:r>
                        <a:rPr lang="pl-PL" sz="1800" b="0" dirty="0">
                          <a:latin typeface="+mn-lt"/>
                        </a:rPr>
                        <a:t>Zrozum motywację rozmówcy</a:t>
                      </a:r>
                    </a:p>
                    <a:p>
                      <a:pPr marL="285750" indent="-285750">
                        <a:buFont typeface="Wingdings" panose="05000000000000000000" pitchFamily="2" charset="2"/>
                        <a:buChar char="ü"/>
                      </a:pPr>
                      <a:r>
                        <a:rPr lang="pl-PL" sz="1800" b="0" dirty="0">
                          <a:latin typeface="+mn-lt"/>
                        </a:rPr>
                        <a:t>Słuchaj rozmówcy</a:t>
                      </a:r>
                    </a:p>
                    <a:p>
                      <a:pPr marL="285750" indent="-285750">
                        <a:buFont typeface="Wingdings" panose="05000000000000000000" pitchFamily="2" charset="2"/>
                        <a:buChar char="ü"/>
                      </a:pPr>
                      <a:r>
                        <a:rPr lang="pl-PL" sz="1800" b="0" dirty="0">
                          <a:latin typeface="+mn-lt"/>
                        </a:rPr>
                        <a:t>Wzmacniaj rozmówcę</a:t>
                      </a:r>
                    </a:p>
                    <a:p>
                      <a:pPr marL="0" indent="0">
                        <a:buFont typeface="Wingdings" panose="05000000000000000000" pitchFamily="2" charset="2"/>
                        <a:buNone/>
                      </a:pPr>
                      <a:endParaRPr lang="pl-PL" sz="1800" b="0" dirty="0">
                        <a:latin typeface="+mn-lt"/>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DADEA"/>
                    </a:solidFill>
                  </a:tcPr>
                </a:tc>
                <a:extLst>
                  <a:ext uri="{0D108BD9-81ED-4DB2-BD59-A6C34878D82A}">
                    <a16:rowId xmlns:a16="http://schemas.microsoft.com/office/drawing/2014/main" val="760190490"/>
                  </a:ext>
                </a:extLst>
              </a:tr>
              <a:tr h="213987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 typeface="Arial" panose="020B0604020202020204" pitchFamily="34" charset="0"/>
                        <a:buNone/>
                      </a:pPr>
                      <a:r>
                        <a:rPr lang="pl-PL" sz="1800" b="1" dirty="0">
                          <a:latin typeface="+mn-lt"/>
                        </a:rPr>
                        <a:t>Zadania (Procesy):</a:t>
                      </a:r>
                      <a:br>
                        <a:rPr lang="pl-PL" sz="1800" b="1" dirty="0">
                          <a:latin typeface="+mn-lt"/>
                        </a:rPr>
                      </a:br>
                      <a:endParaRPr lang="pl-PL" sz="1800" b="1" dirty="0">
                        <a:latin typeface="+mn-lt"/>
                      </a:endParaRPr>
                    </a:p>
                    <a:p>
                      <a:pPr marL="285750" indent="-285750">
                        <a:buFont typeface="Wingdings" panose="05000000000000000000" pitchFamily="2" charset="2"/>
                        <a:buChar char="ü"/>
                      </a:pPr>
                      <a:r>
                        <a:rPr lang="pl-PL" sz="1800" b="0" dirty="0">
                          <a:latin typeface="+mn-lt"/>
                        </a:rPr>
                        <a:t>Angażowanie</a:t>
                      </a:r>
                    </a:p>
                    <a:p>
                      <a:pPr marL="285750" indent="-285750">
                        <a:buFont typeface="Wingdings" panose="05000000000000000000" pitchFamily="2" charset="2"/>
                        <a:buChar char="ü"/>
                      </a:pPr>
                      <a:r>
                        <a:rPr lang="pl-PL" sz="1800" b="0" dirty="0">
                          <a:latin typeface="+mn-lt"/>
                        </a:rPr>
                        <a:t>Ukierunkowywanie</a:t>
                      </a:r>
                    </a:p>
                    <a:p>
                      <a:pPr marL="285750" indent="-285750">
                        <a:buFont typeface="Wingdings" panose="05000000000000000000" pitchFamily="2" charset="2"/>
                        <a:buChar char="ü"/>
                      </a:pPr>
                      <a:r>
                        <a:rPr lang="pl-PL" sz="1800" b="0" dirty="0">
                          <a:latin typeface="+mn-lt"/>
                        </a:rPr>
                        <a:t>Wywoływanie</a:t>
                      </a:r>
                    </a:p>
                    <a:p>
                      <a:pPr marL="285750" indent="-285750">
                        <a:buFont typeface="Wingdings" panose="05000000000000000000" pitchFamily="2" charset="2"/>
                        <a:buChar char="ü"/>
                      </a:pPr>
                      <a:r>
                        <a:rPr lang="pl-PL" sz="1800" b="0" dirty="0">
                          <a:latin typeface="+mn-lt"/>
                        </a:rPr>
                        <a:t>Planowanie</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 typeface="Arial" panose="020B0604020202020204" pitchFamily="34" charset="0"/>
                        <a:buNone/>
                      </a:pPr>
                      <a:r>
                        <a:rPr lang="pl-PL" sz="1800" b="1" dirty="0">
                          <a:latin typeface="+mn-lt"/>
                        </a:rPr>
                        <a:t>Umiejętności (OARS):</a:t>
                      </a:r>
                      <a:br>
                        <a:rPr lang="pl-PL" sz="1800" b="1" dirty="0">
                          <a:latin typeface="+mn-lt"/>
                        </a:rPr>
                      </a:br>
                      <a:endParaRPr lang="pl-PL" sz="1800" b="1" dirty="0">
                        <a:latin typeface="+mn-lt"/>
                      </a:endParaRPr>
                    </a:p>
                    <a:p>
                      <a:pPr marL="285750" indent="-285750">
                        <a:buFont typeface="Wingdings" panose="05000000000000000000" pitchFamily="2" charset="2"/>
                        <a:buChar char="ü"/>
                      </a:pPr>
                      <a:r>
                        <a:rPr lang="pl-PL" sz="1800" b="0" dirty="0">
                          <a:latin typeface="+mn-lt"/>
                        </a:rPr>
                        <a:t>Pytania otwarte</a:t>
                      </a:r>
                    </a:p>
                    <a:p>
                      <a:pPr marL="285750" indent="-285750">
                        <a:buFont typeface="Wingdings" panose="05000000000000000000" pitchFamily="2" charset="2"/>
                        <a:buChar char="ü"/>
                      </a:pPr>
                      <a:r>
                        <a:rPr lang="pl-PL" sz="1800" b="0" dirty="0">
                          <a:latin typeface="+mn-lt"/>
                        </a:rPr>
                        <a:t>Dowartościowania</a:t>
                      </a:r>
                    </a:p>
                    <a:p>
                      <a:pPr marL="285750" indent="-285750">
                        <a:buFont typeface="Wingdings" panose="05000000000000000000" pitchFamily="2" charset="2"/>
                        <a:buChar char="ü"/>
                      </a:pPr>
                      <a:r>
                        <a:rPr lang="pl-PL" sz="1800" b="0" dirty="0">
                          <a:latin typeface="+mn-lt"/>
                        </a:rPr>
                        <a:t>Odzwierciedlenia</a:t>
                      </a:r>
                    </a:p>
                    <a:p>
                      <a:pPr marL="285750" indent="-285750">
                        <a:buFont typeface="Wingdings" panose="05000000000000000000" pitchFamily="2" charset="2"/>
                        <a:buChar char="ü"/>
                      </a:pPr>
                      <a:r>
                        <a:rPr lang="pl-PL" sz="1800" b="0" dirty="0">
                          <a:latin typeface="+mn-lt"/>
                        </a:rPr>
                        <a:t>Podsumowanie</a:t>
                      </a:r>
                    </a:p>
                    <a:p>
                      <a:pPr marL="0" indent="0">
                        <a:buFont typeface="Wingdings" panose="05000000000000000000" pitchFamily="2" charset="2"/>
                        <a:buNone/>
                      </a:pPr>
                      <a:r>
                        <a:rPr lang="pl-PL" sz="1800" b="0" dirty="0">
                          <a:latin typeface="+mn-lt"/>
                        </a:rPr>
                        <a:t>      + udzielanie informacji i rad.</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DADEA">
                        <a:tint val="40000"/>
                      </a:srgbClr>
                    </a:solidFill>
                  </a:tcPr>
                </a:tc>
                <a:extLst>
                  <a:ext uri="{0D108BD9-81ED-4DB2-BD59-A6C34878D82A}">
                    <a16:rowId xmlns:a16="http://schemas.microsoft.com/office/drawing/2014/main" val="3735066509"/>
                  </a:ext>
                </a:extLst>
              </a:tr>
            </a:tbl>
          </a:graphicData>
        </a:graphic>
      </p:graphicFrame>
      <p:sp>
        <p:nvSpPr>
          <p:cNvPr id="6" name="pole tekstowe 5">
            <a:extLst>
              <a:ext uri="{FF2B5EF4-FFF2-40B4-BE49-F238E27FC236}">
                <a16:creationId xmlns:a16="http://schemas.microsoft.com/office/drawing/2014/main" id="{D9CFC85B-9352-F2B8-314A-1766F03D5EF7}"/>
              </a:ext>
            </a:extLst>
          </p:cNvPr>
          <p:cNvSpPr txBox="1"/>
          <p:nvPr/>
        </p:nvSpPr>
        <p:spPr>
          <a:xfrm>
            <a:off x="1277591" y="6448286"/>
            <a:ext cx="6960322" cy="261610"/>
          </a:xfrm>
          <a:prstGeom prst="rect">
            <a:avLst/>
          </a:prstGeom>
          <a:noFill/>
        </p:spPr>
        <p:txBody>
          <a:bodyPr wrap="square">
            <a:spAutoFit/>
          </a:bodyPr>
          <a:lstStyle/>
          <a:p>
            <a:r>
              <a:rPr lang="pl-PL" sz="1100" dirty="0">
                <a:solidFill>
                  <a:schemeClr val="bg1"/>
                </a:solidFill>
                <a:latin typeface="+mj-lt"/>
              </a:rPr>
              <a:t>Na podstawie: Miller, W. R., </a:t>
            </a:r>
            <a:r>
              <a:rPr lang="pl-PL" sz="1100" dirty="0" err="1">
                <a:solidFill>
                  <a:schemeClr val="bg1"/>
                </a:solidFill>
                <a:latin typeface="+mj-lt"/>
              </a:rPr>
              <a:t>Rollnick</a:t>
            </a:r>
            <a:r>
              <a:rPr lang="pl-PL" sz="1100" dirty="0">
                <a:solidFill>
                  <a:schemeClr val="bg1"/>
                </a:solidFill>
                <a:latin typeface="+mj-lt"/>
              </a:rPr>
              <a:t>, S. (2014  polskie wydanie) Dialog motywujący. Jak pomóc ludziom w zmianie, WUJ </a:t>
            </a:r>
          </a:p>
        </p:txBody>
      </p:sp>
    </p:spTree>
    <p:extLst>
      <p:ext uri="{BB962C8B-B14F-4D97-AF65-F5344CB8AC3E}">
        <p14:creationId xmlns:p14="http://schemas.microsoft.com/office/powerpoint/2010/main" val="3120080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3040" y="365125"/>
            <a:ext cx="11470639" cy="1325563"/>
          </a:xfrm>
        </p:spPr>
        <p:txBody>
          <a:bodyPr>
            <a:normAutofit/>
          </a:bodyPr>
          <a:lstStyle/>
          <a:p>
            <a:pPr algn="ctr"/>
            <a:r>
              <a:rPr lang="pl-PL" sz="3200" b="1" dirty="0">
                <a:solidFill>
                  <a:schemeClr val="bg2">
                    <a:lumMod val="50000"/>
                  </a:schemeClr>
                </a:solidFill>
              </a:rPr>
              <a:t>DUCH DM, CZYLI NASZA POSTAWA WOBEC ROZMÓWCY</a:t>
            </a:r>
          </a:p>
        </p:txBody>
      </p:sp>
      <p:sp>
        <p:nvSpPr>
          <p:cNvPr id="5" name="Content Placeholder 2"/>
          <p:cNvSpPr>
            <a:spLocks noGrp="1"/>
          </p:cNvSpPr>
          <p:nvPr>
            <p:ph idx="1"/>
          </p:nvPr>
        </p:nvSpPr>
        <p:spPr>
          <a:noFill/>
        </p:spPr>
        <p:txBody>
          <a:bodyPr/>
          <a:lstStyle/>
          <a:p>
            <a:pPr marL="0" indent="0">
              <a:buNone/>
            </a:pPr>
            <a:r>
              <a:rPr lang="en-US" dirty="0"/>
              <a:t> </a:t>
            </a:r>
          </a:p>
        </p:txBody>
      </p:sp>
      <p:sp>
        <p:nvSpPr>
          <p:cNvPr id="6" name="Content Placeholder 2"/>
          <p:cNvSpPr txBox="1">
            <a:spLocks/>
          </p:cNvSpPr>
          <p:nvPr/>
        </p:nvSpPr>
        <p:spPr>
          <a:xfrm>
            <a:off x="3572935" y="1642540"/>
            <a:ext cx="5967305" cy="4986864"/>
          </a:xfrm>
          <a:prstGeom prst="rect">
            <a:avLst/>
          </a:prstGeom>
          <a:no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pPr>
            <a:r>
              <a:rPr lang="en-US"/>
              <a:t> </a:t>
            </a:r>
            <a:endParaRPr lang="en-US" dirty="0"/>
          </a:p>
        </p:txBody>
      </p:sp>
      <p:sp>
        <p:nvSpPr>
          <p:cNvPr id="7" name="Content Placeholder 2"/>
          <p:cNvSpPr txBox="1">
            <a:spLocks/>
          </p:cNvSpPr>
          <p:nvPr/>
        </p:nvSpPr>
        <p:spPr>
          <a:xfrm>
            <a:off x="4177830" y="1531068"/>
            <a:ext cx="6299201" cy="4986864"/>
          </a:xfrm>
          <a:prstGeom prst="rect">
            <a:avLst/>
          </a:prstGeom>
          <a:no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pPr>
            <a:r>
              <a:rPr lang="en-US"/>
              <a:t> </a:t>
            </a:r>
            <a:endParaRPr lang="en-US" dirty="0"/>
          </a:p>
        </p:txBody>
      </p:sp>
      <p:sp>
        <p:nvSpPr>
          <p:cNvPr id="8" name="Title 1"/>
          <p:cNvSpPr txBox="1">
            <a:spLocks/>
          </p:cNvSpPr>
          <p:nvPr/>
        </p:nvSpPr>
        <p:spPr>
          <a:xfrm>
            <a:off x="1981200" y="321736"/>
            <a:ext cx="8229600" cy="11430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b="1" dirty="0"/>
              <a:t> </a:t>
            </a:r>
          </a:p>
        </p:txBody>
      </p:sp>
      <p:sp>
        <p:nvSpPr>
          <p:cNvPr id="9" name="Content Placeholder 2"/>
          <p:cNvSpPr txBox="1">
            <a:spLocks/>
          </p:cNvSpPr>
          <p:nvPr/>
        </p:nvSpPr>
        <p:spPr>
          <a:xfrm>
            <a:off x="4834467" y="1661338"/>
            <a:ext cx="5814948" cy="5016214"/>
          </a:xfrm>
          <a:prstGeom prst="rect">
            <a:avLst/>
          </a:prstGeom>
          <a:noFill/>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None/>
            </a:pPr>
            <a:r>
              <a:rPr lang="en-US"/>
              <a:t> </a:t>
            </a:r>
            <a:endParaRPr lang="en-US" dirty="0"/>
          </a:p>
        </p:txBody>
      </p:sp>
      <p:sp>
        <p:nvSpPr>
          <p:cNvPr id="10" name="Oval 3"/>
          <p:cNvSpPr/>
          <p:nvPr/>
        </p:nvSpPr>
        <p:spPr>
          <a:xfrm>
            <a:off x="4756952" y="1734077"/>
            <a:ext cx="3210181" cy="299033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7"/>
          <p:cNvSpPr/>
          <p:nvPr/>
        </p:nvSpPr>
        <p:spPr>
          <a:xfrm>
            <a:off x="4834467" y="2997207"/>
            <a:ext cx="3132666" cy="30818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8"/>
          <p:cNvSpPr/>
          <p:nvPr/>
        </p:nvSpPr>
        <p:spPr>
          <a:xfrm>
            <a:off x="3572934" y="2269072"/>
            <a:ext cx="3132666" cy="30818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9"/>
          <p:cNvSpPr/>
          <p:nvPr/>
        </p:nvSpPr>
        <p:spPr>
          <a:xfrm>
            <a:off x="5943600" y="2269072"/>
            <a:ext cx="3132666" cy="308186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0"/>
          <p:cNvSpPr txBox="1"/>
          <p:nvPr/>
        </p:nvSpPr>
        <p:spPr>
          <a:xfrm>
            <a:off x="5753202" y="1857005"/>
            <a:ext cx="1638199" cy="646331"/>
          </a:xfrm>
          <a:prstGeom prst="rect">
            <a:avLst/>
          </a:prstGeom>
          <a:noFill/>
        </p:spPr>
        <p:txBody>
          <a:bodyPr wrap="square" rtlCol="0">
            <a:spAutoFit/>
          </a:bodyPr>
          <a:lstStyle/>
          <a:p>
            <a:r>
              <a:rPr lang="pl-PL" b="1" dirty="0"/>
              <a:t>Partnerstwo</a:t>
            </a:r>
          </a:p>
          <a:p>
            <a:r>
              <a:rPr lang="pl-PL" b="1" dirty="0"/>
              <a:t>(współpraca)</a:t>
            </a:r>
            <a:endParaRPr lang="en-US" b="1" dirty="0"/>
          </a:p>
        </p:txBody>
      </p:sp>
      <p:sp>
        <p:nvSpPr>
          <p:cNvPr id="15" name="TextBox 11"/>
          <p:cNvSpPr txBox="1"/>
          <p:nvPr/>
        </p:nvSpPr>
        <p:spPr>
          <a:xfrm>
            <a:off x="5668894" y="5159411"/>
            <a:ext cx="1764848" cy="646331"/>
          </a:xfrm>
          <a:prstGeom prst="rect">
            <a:avLst/>
          </a:prstGeom>
          <a:noFill/>
        </p:spPr>
        <p:txBody>
          <a:bodyPr wrap="square" rtlCol="0">
            <a:spAutoFit/>
          </a:bodyPr>
          <a:lstStyle/>
          <a:p>
            <a:r>
              <a:rPr lang="pl-PL" b="1" dirty="0"/>
              <a:t>Wywoływanie (umacnianie) **</a:t>
            </a:r>
            <a:endParaRPr lang="en-US" b="1" dirty="0"/>
          </a:p>
        </p:txBody>
      </p:sp>
      <p:sp>
        <p:nvSpPr>
          <p:cNvPr id="16" name="TextBox 12"/>
          <p:cNvSpPr txBox="1"/>
          <p:nvPr/>
        </p:nvSpPr>
        <p:spPr>
          <a:xfrm>
            <a:off x="7772401" y="3516868"/>
            <a:ext cx="1693343" cy="369332"/>
          </a:xfrm>
          <a:prstGeom prst="rect">
            <a:avLst/>
          </a:prstGeom>
          <a:noFill/>
        </p:spPr>
        <p:txBody>
          <a:bodyPr wrap="square" rtlCol="0">
            <a:spAutoFit/>
          </a:bodyPr>
          <a:lstStyle/>
          <a:p>
            <a:r>
              <a:rPr lang="en-US" b="1" dirty="0"/>
              <a:t>A</a:t>
            </a:r>
            <a:r>
              <a:rPr lang="pl-PL" b="1" dirty="0"/>
              <a:t>k</a:t>
            </a:r>
            <a:r>
              <a:rPr lang="en-US" b="1" dirty="0" err="1"/>
              <a:t>ceptac</a:t>
            </a:r>
            <a:r>
              <a:rPr lang="pl-PL" b="1" dirty="0"/>
              <a:t>ja*</a:t>
            </a:r>
            <a:endParaRPr lang="en-US" b="1" dirty="0"/>
          </a:p>
        </p:txBody>
      </p:sp>
      <p:sp>
        <p:nvSpPr>
          <p:cNvPr id="17" name="TextBox 13"/>
          <p:cNvSpPr txBox="1"/>
          <p:nvPr/>
        </p:nvSpPr>
        <p:spPr>
          <a:xfrm>
            <a:off x="3522115" y="3581365"/>
            <a:ext cx="1693343" cy="646331"/>
          </a:xfrm>
          <a:prstGeom prst="rect">
            <a:avLst/>
          </a:prstGeom>
          <a:noFill/>
        </p:spPr>
        <p:txBody>
          <a:bodyPr wrap="square" rtlCol="0">
            <a:spAutoFit/>
          </a:bodyPr>
          <a:lstStyle/>
          <a:p>
            <a:r>
              <a:rPr lang="pl-PL" b="1" dirty="0"/>
              <a:t>Troska (współczucie)</a:t>
            </a:r>
            <a:endParaRPr lang="en-US" b="1" dirty="0"/>
          </a:p>
        </p:txBody>
      </p:sp>
      <p:sp>
        <p:nvSpPr>
          <p:cNvPr id="18" name="TextBox 14"/>
          <p:cNvSpPr txBox="1"/>
          <p:nvPr/>
        </p:nvSpPr>
        <p:spPr>
          <a:xfrm>
            <a:off x="5867401" y="3378169"/>
            <a:ext cx="838207" cy="646331"/>
          </a:xfrm>
          <a:prstGeom prst="rect">
            <a:avLst/>
          </a:prstGeom>
          <a:noFill/>
        </p:spPr>
        <p:txBody>
          <a:bodyPr wrap="square" rtlCol="0">
            <a:spAutoFit/>
          </a:bodyPr>
          <a:lstStyle/>
          <a:p>
            <a:pPr algn="ctr"/>
            <a:r>
              <a:rPr lang="pl-PL" b="1" dirty="0"/>
              <a:t>Duch</a:t>
            </a:r>
            <a:endParaRPr lang="en-US" b="1" dirty="0"/>
          </a:p>
          <a:p>
            <a:pPr algn="ctr"/>
            <a:r>
              <a:rPr lang="pl-PL" b="1" dirty="0"/>
              <a:t>DM</a:t>
            </a:r>
            <a:endParaRPr lang="en-US" b="1" dirty="0"/>
          </a:p>
        </p:txBody>
      </p:sp>
      <p:sp>
        <p:nvSpPr>
          <p:cNvPr id="3" name="pole tekstowe 2">
            <a:extLst>
              <a:ext uri="{FF2B5EF4-FFF2-40B4-BE49-F238E27FC236}">
                <a16:creationId xmlns:a16="http://schemas.microsoft.com/office/drawing/2014/main" id="{5F55AAB0-998F-D10B-7690-6C19FDC1BCD6}"/>
              </a:ext>
            </a:extLst>
          </p:cNvPr>
          <p:cNvSpPr txBox="1"/>
          <p:nvPr/>
        </p:nvSpPr>
        <p:spPr>
          <a:xfrm>
            <a:off x="9266664" y="2938484"/>
            <a:ext cx="2491884" cy="1477328"/>
          </a:xfrm>
          <a:prstGeom prst="rect">
            <a:avLst/>
          </a:prstGeom>
          <a:noFill/>
        </p:spPr>
        <p:txBody>
          <a:bodyPr wrap="square" rtlCol="0">
            <a:spAutoFit/>
          </a:bodyPr>
          <a:lstStyle/>
          <a:p>
            <a:pPr marL="285750" indent="-285750">
              <a:buFont typeface="Arial" panose="020B0604020202020204" pitchFamily="34" charset="0"/>
              <a:buChar char="•"/>
            </a:pPr>
            <a:r>
              <a:rPr lang="pl-PL" b="1" dirty="0"/>
              <a:t>Trafna empatia</a:t>
            </a:r>
          </a:p>
          <a:p>
            <a:pPr marL="285750" indent="-285750">
              <a:buFont typeface="Arial" panose="020B0604020202020204" pitchFamily="34" charset="0"/>
              <a:buChar char="•"/>
            </a:pPr>
            <a:r>
              <a:rPr lang="pl-PL" b="1" dirty="0"/>
              <a:t>Bezwarunkowa wartość</a:t>
            </a:r>
          </a:p>
          <a:p>
            <a:pPr marL="285750" indent="-285750">
              <a:buFont typeface="Arial" panose="020B0604020202020204" pitchFamily="34" charset="0"/>
              <a:buChar char="•"/>
            </a:pPr>
            <a:r>
              <a:rPr lang="pl-PL" b="1" dirty="0"/>
              <a:t>Autonomia</a:t>
            </a:r>
          </a:p>
          <a:p>
            <a:pPr marL="285750" indent="-285750">
              <a:buFont typeface="Arial" panose="020B0604020202020204" pitchFamily="34" charset="0"/>
              <a:buChar char="•"/>
            </a:pPr>
            <a:r>
              <a:rPr lang="pl-PL" b="1" dirty="0"/>
              <a:t>Dowartościowanie</a:t>
            </a:r>
          </a:p>
        </p:txBody>
      </p:sp>
      <p:sp>
        <p:nvSpPr>
          <p:cNvPr id="4" name="pole tekstowe 3">
            <a:extLst>
              <a:ext uri="{FF2B5EF4-FFF2-40B4-BE49-F238E27FC236}">
                <a16:creationId xmlns:a16="http://schemas.microsoft.com/office/drawing/2014/main" id="{17E7D2F3-2AEE-898E-540E-3FB9984378F4}"/>
              </a:ext>
            </a:extLst>
          </p:cNvPr>
          <p:cNvSpPr txBox="1"/>
          <p:nvPr/>
        </p:nvSpPr>
        <p:spPr>
          <a:xfrm>
            <a:off x="8268168" y="5369736"/>
            <a:ext cx="3923831" cy="830997"/>
          </a:xfrm>
          <a:prstGeom prst="rect">
            <a:avLst/>
          </a:prstGeom>
          <a:noFill/>
        </p:spPr>
        <p:txBody>
          <a:bodyPr wrap="square" rtlCol="0">
            <a:spAutoFit/>
          </a:bodyPr>
          <a:lstStyle/>
          <a:p>
            <a:r>
              <a:rPr lang="pl-PL" sz="1600" dirty="0"/>
              <a:t>* Zgodnie z podejściem skoncentrowanym na osobie Carla Rogersa</a:t>
            </a:r>
          </a:p>
          <a:p>
            <a:r>
              <a:rPr lang="pl-PL" sz="1600" dirty="0"/>
              <a:t>**</a:t>
            </a:r>
            <a:r>
              <a:rPr lang="pl-PL" sz="1600" dirty="0">
                <a:solidFill>
                  <a:schemeClr val="dk1"/>
                </a:solidFill>
                <a:latin typeface="Calibri"/>
                <a:ea typeface="Calibri"/>
                <a:cs typeface="Calibri"/>
                <a:sym typeface="Calibri"/>
              </a:rPr>
              <a:t> ang. </a:t>
            </a:r>
            <a:r>
              <a:rPr lang="pl-PL" sz="1600" i="1" dirty="0" err="1">
                <a:solidFill>
                  <a:schemeClr val="dk1"/>
                </a:solidFill>
                <a:latin typeface="Calibri"/>
                <a:ea typeface="Calibri"/>
                <a:cs typeface="Calibri"/>
                <a:sym typeface="Calibri"/>
              </a:rPr>
              <a:t>empowerment</a:t>
            </a:r>
            <a:r>
              <a:rPr lang="pl-PL" sz="1600" i="1" dirty="0">
                <a:solidFill>
                  <a:schemeClr val="dk1"/>
                </a:solidFill>
                <a:latin typeface="Calibri"/>
                <a:ea typeface="Calibri"/>
                <a:cs typeface="Calibri"/>
                <a:sym typeface="Calibri"/>
              </a:rPr>
              <a:t> </a:t>
            </a:r>
            <a:r>
              <a:rPr lang="pl-PL" sz="1600" dirty="0">
                <a:solidFill>
                  <a:schemeClr val="dk1"/>
                </a:solidFill>
                <a:latin typeface="Calibri"/>
                <a:ea typeface="Calibri"/>
                <a:cs typeface="Calibri"/>
                <a:sym typeface="Calibri"/>
              </a:rPr>
              <a:t>( w wyd. 4: 2023 r.)</a:t>
            </a:r>
            <a:endParaRPr lang="pl-PL" sz="1600" dirty="0"/>
          </a:p>
        </p:txBody>
      </p:sp>
    </p:spTree>
    <p:extLst>
      <p:ext uri="{BB962C8B-B14F-4D97-AF65-F5344CB8AC3E}">
        <p14:creationId xmlns:p14="http://schemas.microsoft.com/office/powerpoint/2010/main" val="1655502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053599-02CE-4C6B-198E-35C224F983B2}"/>
              </a:ext>
            </a:extLst>
          </p:cNvPr>
          <p:cNvSpPr>
            <a:spLocks noGrp="1"/>
          </p:cNvSpPr>
          <p:nvPr>
            <p:ph type="title"/>
          </p:nvPr>
        </p:nvSpPr>
        <p:spPr>
          <a:xfrm>
            <a:off x="1097280" y="756458"/>
            <a:ext cx="10058400" cy="980902"/>
          </a:xfrm>
        </p:spPr>
        <p:txBody>
          <a:bodyPr>
            <a:normAutofit/>
          </a:bodyPr>
          <a:lstStyle/>
          <a:p>
            <a:r>
              <a:rPr lang="pl-PL" sz="3200" dirty="0">
                <a:solidFill>
                  <a:schemeClr val="bg2">
                    <a:lumMod val="50000"/>
                  </a:schemeClr>
                </a:solidFill>
              </a:rPr>
              <a:t>DUCH DM - </a:t>
            </a:r>
            <a:r>
              <a:rPr lang="pl-PL" sz="3200" b="1" dirty="0">
                <a:solidFill>
                  <a:schemeClr val="bg2">
                    <a:lumMod val="50000"/>
                  </a:schemeClr>
                </a:solidFill>
              </a:rPr>
              <a:t>WSPÓŁPRACA</a:t>
            </a:r>
            <a:r>
              <a:rPr lang="pl-PL" sz="3200" dirty="0">
                <a:solidFill>
                  <a:schemeClr val="bg2">
                    <a:lumMod val="50000"/>
                  </a:schemeClr>
                </a:solidFill>
              </a:rPr>
              <a:t> (PARTNERSTWO)</a:t>
            </a:r>
          </a:p>
        </p:txBody>
      </p:sp>
      <p:sp>
        <p:nvSpPr>
          <p:cNvPr id="4" name="Symbol zastępczy zawartości 2">
            <a:extLst>
              <a:ext uri="{FF2B5EF4-FFF2-40B4-BE49-F238E27FC236}">
                <a16:creationId xmlns:a16="http://schemas.microsoft.com/office/drawing/2014/main" id="{2A1818ED-ACDC-4EAE-93D7-E252040D7332}"/>
              </a:ext>
            </a:extLst>
          </p:cNvPr>
          <p:cNvSpPr>
            <a:spLocks noGrp="1"/>
          </p:cNvSpPr>
          <p:nvPr>
            <p:ph idx="1"/>
          </p:nvPr>
        </p:nvSpPr>
        <p:spPr>
          <a:xfrm>
            <a:off x="1096963" y="1846263"/>
            <a:ext cx="10058400" cy="4022725"/>
          </a:xfrm>
        </p:spPr>
        <p:txBody>
          <a:bodyPr/>
          <a:lstStyle/>
          <a:p>
            <a:r>
              <a:rPr lang="pl-PL" sz="1800" dirty="0"/>
              <a:t> </a:t>
            </a:r>
          </a:p>
          <a:p>
            <a:r>
              <a:rPr lang="pl-PL" sz="1800" b="1" dirty="0"/>
              <a:t>Dialog Motywujący:</a:t>
            </a:r>
          </a:p>
          <a:p>
            <a:r>
              <a:rPr lang="pl-PL" sz="1800" dirty="0"/>
              <a:t>1. Przeprowadza się ,, dla’’ osoby a nie ,,z’’ nią.</a:t>
            </a:r>
          </a:p>
          <a:p>
            <a:r>
              <a:rPr lang="pl-PL" sz="1800" dirty="0"/>
              <a:t>2. Jest to aktywna współpraca dwóch ekspertów.</a:t>
            </a:r>
          </a:p>
          <a:p>
            <a:r>
              <a:rPr lang="pl-PL" sz="1800" dirty="0"/>
              <a:t>3. Towarzyszymy rozmówcy wypowiadając z reguły mniej niż połowę słów.</a:t>
            </a:r>
          </a:p>
          <a:p>
            <a:r>
              <a:rPr lang="pl-PL" sz="1800" dirty="0"/>
              <a:t>4. Wspieramy rozmówcę w bezpiecznej atmosferze.</a:t>
            </a:r>
          </a:p>
          <a:p>
            <a:r>
              <a:rPr lang="pl-PL" sz="1800" dirty="0"/>
              <a:t>5. Uruchamiamy u rozmówcy jego własną motywację i wydobywamy zasoby do zmiany.</a:t>
            </a:r>
          </a:p>
          <a:p>
            <a:r>
              <a:rPr lang="pl-PL" sz="1800" dirty="0"/>
              <a:t>6.. DM przypomina taniec a nie zapasy!</a:t>
            </a:r>
          </a:p>
          <a:p>
            <a:endParaRPr lang="pl-PL" dirty="0"/>
          </a:p>
          <a:p>
            <a:endParaRPr lang="pl-PL" dirty="0"/>
          </a:p>
          <a:p>
            <a:endParaRPr lang="pl-PL" dirty="0"/>
          </a:p>
        </p:txBody>
      </p:sp>
      <p:sp>
        <p:nvSpPr>
          <p:cNvPr id="6" name="pole tekstowe 5">
            <a:extLst>
              <a:ext uri="{FF2B5EF4-FFF2-40B4-BE49-F238E27FC236}">
                <a16:creationId xmlns:a16="http://schemas.microsoft.com/office/drawing/2014/main" id="{504E689F-728D-F17E-8DEA-14AD2765F95B}"/>
              </a:ext>
            </a:extLst>
          </p:cNvPr>
          <p:cNvSpPr txBox="1"/>
          <p:nvPr/>
        </p:nvSpPr>
        <p:spPr>
          <a:xfrm>
            <a:off x="1012073" y="6440592"/>
            <a:ext cx="7683039" cy="261610"/>
          </a:xfrm>
          <a:prstGeom prst="rect">
            <a:avLst/>
          </a:prstGeom>
          <a:noFill/>
        </p:spPr>
        <p:txBody>
          <a:bodyPr wrap="square">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35</a:t>
            </a:r>
          </a:p>
        </p:txBody>
      </p:sp>
    </p:spTree>
    <p:extLst>
      <p:ext uri="{BB962C8B-B14F-4D97-AF65-F5344CB8AC3E}">
        <p14:creationId xmlns:p14="http://schemas.microsoft.com/office/powerpoint/2010/main" val="3672292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179F39-DF8B-6DC9-91B2-A47E8AE0A03C}"/>
              </a:ext>
            </a:extLst>
          </p:cNvPr>
          <p:cNvSpPr>
            <a:spLocks noGrp="1"/>
          </p:cNvSpPr>
          <p:nvPr>
            <p:ph type="title"/>
          </p:nvPr>
        </p:nvSpPr>
        <p:spPr>
          <a:xfrm>
            <a:off x="1155152" y="723233"/>
            <a:ext cx="10058400" cy="856211"/>
          </a:xfrm>
        </p:spPr>
        <p:txBody>
          <a:bodyPr>
            <a:normAutofit/>
          </a:bodyPr>
          <a:lstStyle/>
          <a:p>
            <a:r>
              <a:rPr lang="pl-PL" sz="3200" dirty="0">
                <a:solidFill>
                  <a:schemeClr val="bg2">
                    <a:lumMod val="50000"/>
                  </a:schemeClr>
                </a:solidFill>
              </a:rPr>
              <a:t>DUCH DM - </a:t>
            </a:r>
            <a:r>
              <a:rPr lang="pl-PL" sz="3200" b="1" dirty="0">
                <a:solidFill>
                  <a:schemeClr val="bg2">
                    <a:lumMod val="50000"/>
                  </a:schemeClr>
                </a:solidFill>
              </a:rPr>
              <a:t>AKCEPTACJA</a:t>
            </a:r>
          </a:p>
        </p:txBody>
      </p:sp>
      <p:graphicFrame>
        <p:nvGraphicFramePr>
          <p:cNvPr id="7" name="Symbol zastępczy zawartości 6">
            <a:extLst>
              <a:ext uri="{FF2B5EF4-FFF2-40B4-BE49-F238E27FC236}">
                <a16:creationId xmlns:a16="http://schemas.microsoft.com/office/drawing/2014/main" id="{67B6A037-8240-1751-C411-C58121D31A51}"/>
              </a:ext>
            </a:extLst>
          </p:cNvPr>
          <p:cNvGraphicFramePr>
            <a:graphicFrameLocks noGrp="1"/>
          </p:cNvGraphicFramePr>
          <p:nvPr>
            <p:ph idx="1"/>
            <p:extLst>
              <p:ext uri="{D42A27DB-BD31-4B8C-83A1-F6EECF244321}">
                <p14:modId xmlns:p14="http://schemas.microsoft.com/office/powerpoint/2010/main" val="3796088766"/>
              </p:ext>
            </p:extLst>
          </p:nvPr>
        </p:nvGraphicFramePr>
        <p:xfrm>
          <a:off x="1096963" y="1846263"/>
          <a:ext cx="7390332" cy="4401060"/>
        </p:xfrm>
        <a:graphic>
          <a:graphicData uri="http://schemas.openxmlformats.org/drawingml/2006/chart">
            <c:chart xmlns:c="http://schemas.openxmlformats.org/drawingml/2006/chart" xmlns:r="http://schemas.openxmlformats.org/officeDocument/2006/relationships" r:id="rId2"/>
          </a:graphicData>
        </a:graphic>
      </p:graphicFrame>
      <p:sp>
        <p:nvSpPr>
          <p:cNvPr id="4" name="pole tekstowe 3">
            <a:extLst>
              <a:ext uri="{FF2B5EF4-FFF2-40B4-BE49-F238E27FC236}">
                <a16:creationId xmlns:a16="http://schemas.microsoft.com/office/drawing/2014/main" id="{BE8C0B8A-A3C8-B33F-0BFC-F7ADC06FFEAC}"/>
              </a:ext>
            </a:extLst>
          </p:cNvPr>
          <p:cNvSpPr txBox="1"/>
          <p:nvPr/>
        </p:nvSpPr>
        <p:spPr>
          <a:xfrm>
            <a:off x="951807" y="6514142"/>
            <a:ext cx="8915400" cy="261610"/>
          </a:xfrm>
          <a:prstGeom prst="rect">
            <a:avLst/>
          </a:prstGeom>
          <a:noFill/>
        </p:spPr>
        <p:txBody>
          <a:bodyPr wrap="square" rtlCol="0">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38</a:t>
            </a:r>
          </a:p>
        </p:txBody>
      </p:sp>
    </p:spTree>
    <p:extLst>
      <p:ext uri="{BB962C8B-B14F-4D97-AF65-F5344CB8AC3E}">
        <p14:creationId xmlns:p14="http://schemas.microsoft.com/office/powerpoint/2010/main" val="3890261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142B7B-938F-56BE-6DCC-BD3A76F8E4E5}"/>
              </a:ext>
            </a:extLst>
          </p:cNvPr>
          <p:cNvSpPr>
            <a:spLocks noGrp="1"/>
          </p:cNvSpPr>
          <p:nvPr>
            <p:ph type="title"/>
          </p:nvPr>
        </p:nvSpPr>
        <p:spPr>
          <a:xfrm>
            <a:off x="1097280" y="654025"/>
            <a:ext cx="10058400" cy="806335"/>
          </a:xfrm>
        </p:spPr>
        <p:txBody>
          <a:bodyPr>
            <a:normAutofit/>
          </a:bodyPr>
          <a:lstStyle/>
          <a:p>
            <a:r>
              <a:rPr lang="pl-PL" sz="3200" b="1" dirty="0">
                <a:solidFill>
                  <a:schemeClr val="bg2">
                    <a:lumMod val="50000"/>
                  </a:schemeClr>
                </a:solidFill>
              </a:rPr>
              <a:t>BEZWARUNKOWA WARTOŚĆ</a:t>
            </a:r>
          </a:p>
        </p:txBody>
      </p:sp>
      <p:sp>
        <p:nvSpPr>
          <p:cNvPr id="3" name="Symbol zastępczy zawartości 2">
            <a:extLst>
              <a:ext uri="{FF2B5EF4-FFF2-40B4-BE49-F238E27FC236}">
                <a16:creationId xmlns:a16="http://schemas.microsoft.com/office/drawing/2014/main" id="{F2C4AE32-20F9-DBFF-EF68-F1E3BDDEA543}"/>
              </a:ext>
            </a:extLst>
          </p:cNvPr>
          <p:cNvSpPr>
            <a:spLocks noGrp="1"/>
          </p:cNvSpPr>
          <p:nvPr>
            <p:ph idx="1"/>
          </p:nvPr>
        </p:nvSpPr>
        <p:spPr>
          <a:xfrm>
            <a:off x="1188720" y="2122733"/>
            <a:ext cx="10058400" cy="3274907"/>
          </a:xfrm>
        </p:spPr>
        <p:txBody>
          <a:bodyPr>
            <a:normAutofit lnSpcReduction="10000"/>
          </a:bodyPr>
          <a:lstStyle/>
          <a:p>
            <a:r>
              <a:rPr lang="pl-PL" dirty="0"/>
              <a:t>Nie oznacza tego, że musimy zgadzać się na status quo,</a:t>
            </a:r>
            <a:br>
              <a:rPr lang="pl-PL" dirty="0"/>
            </a:br>
            <a:r>
              <a:rPr lang="pl-PL" dirty="0"/>
              <a:t>ale dostrzegamy bezwzględną wartość w każdym człowieku. </a:t>
            </a:r>
            <a:br>
              <a:rPr lang="pl-PL" dirty="0"/>
            </a:br>
            <a:br>
              <a:rPr lang="pl-PL" dirty="0"/>
            </a:br>
            <a:r>
              <a:rPr lang="pl-PL" dirty="0"/>
              <a:t>Doceniamy jego potencjał.</a:t>
            </a:r>
          </a:p>
          <a:p>
            <a:r>
              <a:rPr lang="pl-PL" dirty="0"/>
              <a:t>Reagujemy empatią, wspieramy autonomię, </a:t>
            </a:r>
            <a:br>
              <a:rPr lang="pl-PL" dirty="0"/>
            </a:br>
            <a:r>
              <a:rPr lang="pl-PL" dirty="0"/>
              <a:t>wzmacniamy mocne strony i dowartościowujemy wysiłki.</a:t>
            </a:r>
          </a:p>
          <a:p>
            <a:r>
              <a:rPr lang="pl-PL" dirty="0"/>
              <a:t>Akceptujemy opinie rozmówcy, jego punkt widzenia przeszłych </a:t>
            </a:r>
            <a:br>
              <a:rPr lang="pl-PL" dirty="0"/>
            </a:br>
            <a:r>
              <a:rPr lang="pl-PL" dirty="0"/>
              <a:t>i obecnych decyzji i tempo zmiany.</a:t>
            </a:r>
          </a:p>
          <a:p>
            <a:r>
              <a:rPr lang="pl-PL" dirty="0"/>
              <a:t>Szanujemy wartości osoby i ufamy, </a:t>
            </a:r>
            <a:br>
              <a:rPr lang="pl-PL" dirty="0"/>
            </a:br>
            <a:r>
              <a:rPr lang="pl-PL" dirty="0"/>
              <a:t>że ma wystarczające warunki do wystąpienia zmiany w terapii.</a:t>
            </a:r>
          </a:p>
          <a:p>
            <a:endParaRPr lang="pl-PL" dirty="0"/>
          </a:p>
          <a:p>
            <a:endParaRPr lang="pl-PL" dirty="0"/>
          </a:p>
        </p:txBody>
      </p:sp>
      <p:sp>
        <p:nvSpPr>
          <p:cNvPr id="5" name="pole tekstowe 4">
            <a:extLst>
              <a:ext uri="{FF2B5EF4-FFF2-40B4-BE49-F238E27FC236}">
                <a16:creationId xmlns:a16="http://schemas.microsoft.com/office/drawing/2014/main" id="{96419F1B-579E-49FF-DF70-44C83E66AF9A}"/>
              </a:ext>
            </a:extLst>
          </p:cNvPr>
          <p:cNvSpPr txBox="1"/>
          <p:nvPr/>
        </p:nvSpPr>
        <p:spPr>
          <a:xfrm>
            <a:off x="1003762" y="6497428"/>
            <a:ext cx="7957359" cy="276999"/>
          </a:xfrm>
          <a:prstGeom prst="rect">
            <a:avLst/>
          </a:prstGeom>
          <a:noFill/>
        </p:spPr>
        <p:txBody>
          <a:bodyPr wrap="square">
            <a:spAutoFit/>
          </a:bodyPr>
          <a:lstStyle/>
          <a:p>
            <a:r>
              <a:rPr lang="pl-PL" sz="1200" dirty="0">
                <a:solidFill>
                  <a:schemeClr val="bg1"/>
                </a:solidFill>
              </a:rPr>
              <a:t>Źródło: Miller, W. R., </a:t>
            </a:r>
            <a:r>
              <a:rPr lang="pl-PL" sz="1200" dirty="0" err="1">
                <a:solidFill>
                  <a:schemeClr val="bg1"/>
                </a:solidFill>
              </a:rPr>
              <a:t>Rollnick</a:t>
            </a:r>
            <a:r>
              <a:rPr lang="pl-PL" sz="1200" dirty="0">
                <a:solidFill>
                  <a:schemeClr val="bg1"/>
                </a:solidFill>
              </a:rPr>
              <a:t>, S.</a:t>
            </a:r>
            <a:r>
              <a:rPr lang="pl-PL" sz="1200" dirty="0">
                <a:solidFill>
                  <a:schemeClr val="bg1"/>
                </a:solidFill>
                <a:latin typeface="+mj-lt"/>
              </a:rPr>
              <a:t> (2014  polskie wydanie) Dialog motywujący. Jak pomóc ludziom w zmianie, WUJ, str. 37</a:t>
            </a:r>
            <a:endParaRPr lang="pl-PL" sz="1200" dirty="0">
              <a:solidFill>
                <a:schemeClr val="bg1"/>
              </a:solidFill>
            </a:endParaRPr>
          </a:p>
        </p:txBody>
      </p:sp>
    </p:spTree>
    <p:extLst>
      <p:ext uri="{BB962C8B-B14F-4D97-AF65-F5344CB8AC3E}">
        <p14:creationId xmlns:p14="http://schemas.microsoft.com/office/powerpoint/2010/main" val="2310487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5CAAAF-8D8F-9A6A-A5C1-0233C0907D8E}"/>
              </a:ext>
            </a:extLst>
          </p:cNvPr>
          <p:cNvSpPr>
            <a:spLocks noGrp="1"/>
          </p:cNvSpPr>
          <p:nvPr>
            <p:ph type="title"/>
          </p:nvPr>
        </p:nvSpPr>
        <p:spPr>
          <a:xfrm>
            <a:off x="1097280" y="939338"/>
            <a:ext cx="10058400" cy="798022"/>
          </a:xfrm>
        </p:spPr>
        <p:txBody>
          <a:bodyPr>
            <a:normAutofit/>
          </a:bodyPr>
          <a:lstStyle/>
          <a:p>
            <a:r>
              <a:rPr lang="pl-PL" sz="3200" b="1" dirty="0">
                <a:solidFill>
                  <a:schemeClr val="bg2">
                    <a:lumMod val="50000"/>
                  </a:schemeClr>
                </a:solidFill>
              </a:rPr>
              <a:t>TRAFNA EMPATIA</a:t>
            </a:r>
          </a:p>
        </p:txBody>
      </p:sp>
      <p:sp>
        <p:nvSpPr>
          <p:cNvPr id="3" name="Symbol zastępczy zawartości 2">
            <a:extLst>
              <a:ext uri="{FF2B5EF4-FFF2-40B4-BE49-F238E27FC236}">
                <a16:creationId xmlns:a16="http://schemas.microsoft.com/office/drawing/2014/main" id="{74F46F78-A53E-F84D-C919-B56DE936FDF8}"/>
              </a:ext>
            </a:extLst>
          </p:cNvPr>
          <p:cNvSpPr>
            <a:spLocks noGrp="1"/>
          </p:cNvSpPr>
          <p:nvPr>
            <p:ph idx="1"/>
          </p:nvPr>
        </p:nvSpPr>
        <p:spPr>
          <a:xfrm>
            <a:off x="1097280" y="2294621"/>
            <a:ext cx="9825644" cy="2584950"/>
          </a:xfrm>
        </p:spPr>
        <p:txBody>
          <a:bodyPr/>
          <a:lstStyle/>
          <a:p>
            <a:pPr marL="0" indent="0">
              <a:buNone/>
            </a:pPr>
            <a:r>
              <a:rPr lang="pl-PL" sz="1800" dirty="0"/>
              <a:t>Aktywne zainteresowanie wewnętrznym punktem widzenia drugiej osoby i dążenie do jego zrozumienia. Trafne rozumienie doświadczeń oraz umiejętne komunikowanie tego zrozumienia poprzez odzwierciedlenia.</a:t>
            </a:r>
          </a:p>
          <a:p>
            <a:pPr marL="0" indent="0">
              <a:buNone/>
            </a:pPr>
            <a:r>
              <a:rPr lang="pl-PL" sz="1800" dirty="0"/>
              <a:t>Empatia nie oznacza identyfikacji z klientem ani konieczności posiadania podobnych doświadczeń.  </a:t>
            </a:r>
          </a:p>
          <a:p>
            <a:pPr marL="0" indent="0">
              <a:buNone/>
            </a:pPr>
            <a:r>
              <a:rPr lang="pl-PL" sz="1800" dirty="0"/>
              <a:t>Empatia przypomina benzynę w samochodzie - nie określa trasy, ani celu podróży, jej końca, ani przerwy w niej. Jednak bez benzyny, nie ma mowy o żadnej podróży…</a:t>
            </a:r>
            <a:br>
              <a:rPr lang="pl-PL" sz="1800" dirty="0"/>
            </a:br>
            <a:br>
              <a:rPr lang="pl-PL" sz="1800" dirty="0"/>
            </a:br>
            <a:r>
              <a:rPr lang="pl-PL" sz="1800" dirty="0"/>
              <a:t>Poczujmy, czym jest empatia…</a:t>
            </a:r>
          </a:p>
          <a:p>
            <a:pPr marL="114300" indent="0" algn="ctr">
              <a:buNone/>
            </a:pPr>
            <a:endParaRPr lang="pl-PL" sz="2400" b="1" dirty="0"/>
          </a:p>
          <a:p>
            <a:endParaRPr lang="pl-PL" dirty="0"/>
          </a:p>
        </p:txBody>
      </p:sp>
      <p:sp>
        <p:nvSpPr>
          <p:cNvPr id="5" name="pole tekstowe 4">
            <a:extLst>
              <a:ext uri="{FF2B5EF4-FFF2-40B4-BE49-F238E27FC236}">
                <a16:creationId xmlns:a16="http://schemas.microsoft.com/office/drawing/2014/main" id="{048C25E7-C0D1-5BC0-20B7-B924F50219AF}"/>
              </a:ext>
            </a:extLst>
          </p:cNvPr>
          <p:cNvSpPr txBox="1"/>
          <p:nvPr/>
        </p:nvSpPr>
        <p:spPr>
          <a:xfrm>
            <a:off x="746068" y="6440592"/>
            <a:ext cx="7367154" cy="261610"/>
          </a:xfrm>
          <a:prstGeom prst="rect">
            <a:avLst/>
          </a:prstGeom>
          <a:noFill/>
        </p:spPr>
        <p:txBody>
          <a:bodyPr wrap="square">
            <a:spAutoFit/>
          </a:bodyPr>
          <a:lstStyle/>
          <a:p>
            <a:pPr marL="114300" indent="0" algn="ctr">
              <a:buNone/>
            </a:pPr>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39</a:t>
            </a:r>
          </a:p>
        </p:txBody>
      </p:sp>
    </p:spTree>
    <p:extLst>
      <p:ext uri="{BB962C8B-B14F-4D97-AF65-F5344CB8AC3E}">
        <p14:creationId xmlns:p14="http://schemas.microsoft.com/office/powerpoint/2010/main" val="1638528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414C4EA-7D04-BB38-631A-6D055331C7BC}"/>
              </a:ext>
            </a:extLst>
          </p:cNvPr>
          <p:cNvSpPr>
            <a:spLocks noGrp="1"/>
          </p:cNvSpPr>
          <p:nvPr>
            <p:ph type="title"/>
          </p:nvPr>
        </p:nvSpPr>
        <p:spPr/>
        <p:txBody>
          <a:bodyPr>
            <a:normAutofit/>
          </a:bodyPr>
          <a:lstStyle/>
          <a:p>
            <a:r>
              <a:rPr lang="pl-PL" sz="3200" b="1" dirty="0">
                <a:solidFill>
                  <a:schemeClr val="bg2">
                    <a:lumMod val="50000"/>
                  </a:schemeClr>
                </a:solidFill>
              </a:rPr>
              <a:t>C.G. ROGERS – POJĘCIE TRAFNEJ EMPATII</a:t>
            </a:r>
          </a:p>
        </p:txBody>
      </p:sp>
      <p:sp>
        <p:nvSpPr>
          <p:cNvPr id="3" name="Symbol zastępczy zawartości 2">
            <a:extLst>
              <a:ext uri="{FF2B5EF4-FFF2-40B4-BE49-F238E27FC236}">
                <a16:creationId xmlns:a16="http://schemas.microsoft.com/office/drawing/2014/main" id="{43B64A92-B046-0118-9FFD-1E87621C554C}"/>
              </a:ext>
            </a:extLst>
          </p:cNvPr>
          <p:cNvSpPr>
            <a:spLocks noGrp="1"/>
          </p:cNvSpPr>
          <p:nvPr>
            <p:ph idx="1"/>
          </p:nvPr>
        </p:nvSpPr>
        <p:spPr>
          <a:xfrm>
            <a:off x="1246909" y="2834948"/>
            <a:ext cx="9077498" cy="1811866"/>
          </a:xfrm>
        </p:spPr>
        <p:txBody>
          <a:bodyPr>
            <a:normAutofit/>
          </a:bodyPr>
          <a:lstStyle/>
          <a:p>
            <a:pPr algn="ctr">
              <a:lnSpc>
                <a:spcPct val="150000"/>
              </a:lnSpc>
              <a:spcBef>
                <a:spcPts val="0"/>
              </a:spcBef>
              <a:spcAft>
                <a:spcPts val="0"/>
              </a:spcAft>
              <a:buNone/>
            </a:pPr>
            <a:r>
              <a:rPr lang="pl-PL" b="1" dirty="0">
                <a:solidFill>
                  <a:schemeClr val="tx2">
                    <a:lumMod val="75000"/>
                  </a:schemeClr>
                </a:solidFill>
              </a:rPr>
              <a:t>„Umiejętne, aktywne słuchanie, </a:t>
            </a:r>
          </a:p>
          <a:p>
            <a:pPr algn="ctr">
              <a:lnSpc>
                <a:spcPct val="150000"/>
              </a:lnSpc>
              <a:spcBef>
                <a:spcPts val="0"/>
              </a:spcBef>
              <a:spcAft>
                <a:spcPts val="0"/>
              </a:spcAft>
              <a:buNone/>
            </a:pPr>
            <a:r>
              <a:rPr lang="pl-PL" b="1" dirty="0">
                <a:solidFill>
                  <a:schemeClr val="tx2">
                    <a:lumMod val="75000"/>
                  </a:schemeClr>
                </a:solidFill>
              </a:rPr>
              <a:t>za pomocą którego terapeuta objaśnia i wzmacnia doświadczenia i sądy klienta,</a:t>
            </a:r>
            <a:br>
              <a:rPr lang="pl-PL" b="1" dirty="0">
                <a:solidFill>
                  <a:schemeClr val="tx2">
                    <a:lumMod val="75000"/>
                  </a:schemeClr>
                </a:solidFill>
              </a:rPr>
            </a:br>
            <a:r>
              <a:rPr lang="pl-PL" b="1" dirty="0">
                <a:solidFill>
                  <a:schemeClr val="tx2">
                    <a:lumMod val="75000"/>
                  </a:schemeClr>
                </a:solidFill>
              </a:rPr>
              <a:t>bez narzucania czegokolwiek od siebie.”</a:t>
            </a:r>
          </a:p>
        </p:txBody>
      </p:sp>
      <p:sp>
        <p:nvSpPr>
          <p:cNvPr id="5" name="pole tekstowe 4">
            <a:extLst>
              <a:ext uri="{FF2B5EF4-FFF2-40B4-BE49-F238E27FC236}">
                <a16:creationId xmlns:a16="http://schemas.microsoft.com/office/drawing/2014/main" id="{910975A8-2D3F-8F8E-EDB6-1641758809BB}"/>
              </a:ext>
            </a:extLst>
          </p:cNvPr>
          <p:cNvSpPr txBox="1"/>
          <p:nvPr/>
        </p:nvSpPr>
        <p:spPr>
          <a:xfrm>
            <a:off x="1097280" y="6488668"/>
            <a:ext cx="6097384" cy="261610"/>
          </a:xfrm>
          <a:prstGeom prst="rect">
            <a:avLst/>
          </a:prstGeom>
          <a:noFill/>
        </p:spPr>
        <p:txBody>
          <a:bodyPr wrap="square">
            <a:spAutoFit/>
          </a:bodyPr>
          <a:lstStyle/>
          <a:p>
            <a:pPr>
              <a:buNone/>
            </a:pPr>
            <a:r>
              <a:rPr lang="pl-PL" sz="1100" dirty="0">
                <a:solidFill>
                  <a:schemeClr val="bg1"/>
                </a:solidFill>
              </a:rPr>
              <a:t>W.R. Miller , S. </a:t>
            </a:r>
            <a:r>
              <a:rPr lang="pl-PL" sz="1100" dirty="0" err="1">
                <a:solidFill>
                  <a:schemeClr val="bg1"/>
                </a:solidFill>
              </a:rPr>
              <a:t>Rollnick</a:t>
            </a:r>
            <a:r>
              <a:rPr lang="pl-PL" sz="1100" dirty="0">
                <a:solidFill>
                  <a:schemeClr val="bg1"/>
                </a:solidFill>
              </a:rPr>
              <a:t> „ Wywiad motywujący” UJ, 2010</a:t>
            </a:r>
          </a:p>
        </p:txBody>
      </p:sp>
    </p:spTree>
    <p:extLst>
      <p:ext uri="{BB962C8B-B14F-4D97-AF65-F5344CB8AC3E}">
        <p14:creationId xmlns:p14="http://schemas.microsoft.com/office/powerpoint/2010/main" val="3231698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6B7772-AE91-AE70-E437-61C95463F7D9}"/>
              </a:ext>
            </a:extLst>
          </p:cNvPr>
          <p:cNvSpPr>
            <a:spLocks noGrp="1"/>
          </p:cNvSpPr>
          <p:nvPr>
            <p:ph type="title"/>
          </p:nvPr>
        </p:nvSpPr>
        <p:spPr/>
        <p:txBody>
          <a:bodyPr>
            <a:normAutofit/>
          </a:bodyPr>
          <a:lstStyle/>
          <a:p>
            <a:r>
              <a:rPr lang="pl-PL" sz="3200" b="1" dirty="0">
                <a:solidFill>
                  <a:schemeClr val="bg2">
                    <a:lumMod val="50000"/>
                  </a:schemeClr>
                </a:solidFill>
              </a:rPr>
              <a:t>EMPATIA JAKO CZYNNIK ZWIĘKSZAJĄCY SKUTECZOŚĆ POMOCY</a:t>
            </a:r>
          </a:p>
        </p:txBody>
      </p:sp>
      <p:sp>
        <p:nvSpPr>
          <p:cNvPr id="3" name="Symbol zastępczy zawartości 2">
            <a:extLst>
              <a:ext uri="{FF2B5EF4-FFF2-40B4-BE49-F238E27FC236}">
                <a16:creationId xmlns:a16="http://schemas.microsoft.com/office/drawing/2014/main" id="{6E40088A-3256-2E55-FA00-BE8658F89566}"/>
              </a:ext>
            </a:extLst>
          </p:cNvPr>
          <p:cNvSpPr>
            <a:spLocks noGrp="1"/>
          </p:cNvSpPr>
          <p:nvPr>
            <p:ph idx="1"/>
          </p:nvPr>
        </p:nvSpPr>
        <p:spPr>
          <a:xfrm>
            <a:off x="1097280" y="2203182"/>
            <a:ext cx="10058400" cy="3358033"/>
          </a:xfrm>
        </p:spPr>
        <p:txBody>
          <a:bodyPr>
            <a:normAutofit/>
          </a:bodyPr>
          <a:lstStyle/>
          <a:p>
            <a:pPr>
              <a:lnSpc>
                <a:spcPct val="150000"/>
              </a:lnSpc>
              <a:defRPr/>
            </a:pPr>
            <a:r>
              <a:rPr lang="pl-PL" sz="1800" dirty="0">
                <a:solidFill>
                  <a:schemeClr val="tx1"/>
                </a:solidFill>
              </a:rPr>
              <a:t>Trafna empatia jest jedną z mierzalnych umiejętności terapeutycznych, które można rozwijać, i które wpływają na skuteczność terapii (i innych form pomagania) w różnych obszarach.</a:t>
            </a:r>
          </a:p>
          <a:p>
            <a:pPr>
              <a:lnSpc>
                <a:spcPct val="150000"/>
              </a:lnSpc>
              <a:defRPr/>
            </a:pPr>
            <a:r>
              <a:rPr lang="pl-PL" sz="1800" dirty="0">
                <a:solidFill>
                  <a:schemeClr val="tx1"/>
                </a:solidFill>
              </a:rPr>
              <a:t>Niska empatia i styl konfrontujący są powiązane z wyższym wskaźnikiem „wypadania” pacjentów z terapii, częstszych nawrotów oraz słabszą relacją terapeutyczną, a także mniejszymi  zmianami u ich klientów (wyniki badań w druku – T.B. </a:t>
            </a:r>
            <a:r>
              <a:rPr lang="pl-PL" sz="1800" dirty="0" err="1">
                <a:solidFill>
                  <a:schemeClr val="tx1"/>
                </a:solidFill>
              </a:rPr>
              <a:t>Moyers</a:t>
            </a:r>
            <a:r>
              <a:rPr lang="pl-PL" sz="1800" dirty="0">
                <a:solidFill>
                  <a:schemeClr val="tx1"/>
                </a:solidFill>
              </a:rPr>
              <a:t>, W.R. Miller). </a:t>
            </a:r>
          </a:p>
          <a:p>
            <a:endParaRPr lang="pl-PL" dirty="0"/>
          </a:p>
        </p:txBody>
      </p:sp>
      <p:sp>
        <p:nvSpPr>
          <p:cNvPr id="8" name="pole tekstowe 7">
            <a:extLst>
              <a:ext uri="{FF2B5EF4-FFF2-40B4-BE49-F238E27FC236}">
                <a16:creationId xmlns:a16="http://schemas.microsoft.com/office/drawing/2014/main" id="{099DD45C-CE68-04B1-0AE1-627AC808BEB8}"/>
              </a:ext>
            </a:extLst>
          </p:cNvPr>
          <p:cNvSpPr txBox="1"/>
          <p:nvPr/>
        </p:nvSpPr>
        <p:spPr>
          <a:xfrm>
            <a:off x="498764" y="6336759"/>
            <a:ext cx="8174181" cy="523220"/>
          </a:xfrm>
          <a:prstGeom prst="rect">
            <a:avLst/>
          </a:prstGeom>
          <a:noFill/>
        </p:spPr>
        <p:txBody>
          <a:bodyPr wrap="square" rtlCol="0">
            <a:spAutoFit/>
          </a:bodyPr>
          <a:lstStyle/>
          <a:p>
            <a:r>
              <a:rPr lang="pl-PL" sz="1400" dirty="0">
                <a:solidFill>
                  <a:schemeClr val="bg1"/>
                </a:solidFill>
              </a:rPr>
              <a:t>Za: Miller, W.R, </a:t>
            </a:r>
            <a:r>
              <a:rPr lang="pl-PL" sz="1400" dirty="0" err="1">
                <a:solidFill>
                  <a:schemeClr val="bg1"/>
                </a:solidFill>
              </a:rPr>
              <a:t>Moyers</a:t>
            </a:r>
            <a:r>
              <a:rPr lang="pl-PL" sz="1400" dirty="0">
                <a:solidFill>
                  <a:schemeClr val="bg1"/>
                </a:solidFill>
              </a:rPr>
              <a:t>, T.B. (2021) </a:t>
            </a:r>
            <a:r>
              <a:rPr lang="pl-PL" sz="1400" i="1" dirty="0" err="1">
                <a:solidFill>
                  <a:schemeClr val="bg1"/>
                </a:solidFill>
              </a:rPr>
              <a:t>Effective</a:t>
            </a:r>
            <a:r>
              <a:rPr lang="pl-PL" sz="1400" i="1" dirty="0">
                <a:solidFill>
                  <a:schemeClr val="bg1"/>
                </a:solidFill>
              </a:rPr>
              <a:t> </a:t>
            </a:r>
            <a:r>
              <a:rPr lang="pl-PL" sz="1400" i="1" dirty="0" err="1">
                <a:solidFill>
                  <a:schemeClr val="bg1"/>
                </a:solidFill>
              </a:rPr>
              <a:t>Psychotherapists</a:t>
            </a:r>
            <a:r>
              <a:rPr lang="pl-PL" sz="1400" i="1" dirty="0">
                <a:solidFill>
                  <a:schemeClr val="bg1"/>
                </a:solidFill>
              </a:rPr>
              <a:t>: </a:t>
            </a:r>
            <a:r>
              <a:rPr lang="pl-PL" sz="1400" i="1" dirty="0" err="1">
                <a:solidFill>
                  <a:schemeClr val="bg1"/>
                </a:solidFill>
              </a:rPr>
              <a:t>Clinical</a:t>
            </a:r>
            <a:r>
              <a:rPr lang="pl-PL" sz="1400" i="1" dirty="0">
                <a:solidFill>
                  <a:schemeClr val="bg1"/>
                </a:solidFill>
              </a:rPr>
              <a:t> </a:t>
            </a:r>
            <a:r>
              <a:rPr lang="pl-PL" sz="1400" i="1" dirty="0" err="1">
                <a:solidFill>
                  <a:schemeClr val="bg1"/>
                </a:solidFill>
              </a:rPr>
              <a:t>Skills</a:t>
            </a:r>
            <a:r>
              <a:rPr lang="pl-PL" sz="1400" i="1" dirty="0">
                <a:solidFill>
                  <a:schemeClr val="bg1"/>
                </a:solidFill>
              </a:rPr>
              <a:t> </a:t>
            </a:r>
            <a:r>
              <a:rPr lang="pl-PL" sz="1400" i="1" dirty="0" err="1">
                <a:solidFill>
                  <a:schemeClr val="bg1"/>
                </a:solidFill>
              </a:rPr>
              <a:t>That</a:t>
            </a:r>
            <a:r>
              <a:rPr lang="pl-PL" sz="1400" i="1" dirty="0">
                <a:solidFill>
                  <a:schemeClr val="bg1"/>
                </a:solidFill>
              </a:rPr>
              <a:t> </a:t>
            </a:r>
            <a:r>
              <a:rPr lang="pl-PL" sz="1400" i="1" dirty="0" err="1">
                <a:solidFill>
                  <a:schemeClr val="bg1"/>
                </a:solidFill>
              </a:rPr>
              <a:t>Improve</a:t>
            </a:r>
            <a:r>
              <a:rPr lang="pl-PL" sz="1400" i="1" dirty="0">
                <a:solidFill>
                  <a:schemeClr val="bg1"/>
                </a:solidFill>
              </a:rPr>
              <a:t> Client </a:t>
            </a:r>
            <a:r>
              <a:rPr lang="pl-PL" sz="1400" i="1" dirty="0" err="1">
                <a:solidFill>
                  <a:schemeClr val="bg1"/>
                </a:solidFill>
              </a:rPr>
              <a:t>Outcomes</a:t>
            </a:r>
            <a:r>
              <a:rPr lang="pl-PL" sz="1400" i="1" dirty="0">
                <a:solidFill>
                  <a:schemeClr val="bg1"/>
                </a:solidFill>
              </a:rPr>
              <a:t>. </a:t>
            </a:r>
            <a:r>
              <a:rPr lang="pl-PL" sz="1400" dirty="0" err="1">
                <a:solidFill>
                  <a:schemeClr val="bg1"/>
                </a:solidFill>
              </a:rPr>
              <a:t>Guilford</a:t>
            </a:r>
            <a:r>
              <a:rPr lang="pl-PL" sz="1400" dirty="0">
                <a:solidFill>
                  <a:schemeClr val="bg1"/>
                </a:solidFill>
              </a:rPr>
              <a:t> Press </a:t>
            </a:r>
          </a:p>
        </p:txBody>
      </p:sp>
    </p:spTree>
    <p:extLst>
      <p:ext uri="{BB962C8B-B14F-4D97-AF65-F5344CB8AC3E}">
        <p14:creationId xmlns:p14="http://schemas.microsoft.com/office/powerpoint/2010/main" val="3485468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C1BA1F-B4ED-95FD-4845-013A5EA6AABA}"/>
              </a:ext>
            </a:extLst>
          </p:cNvPr>
          <p:cNvSpPr>
            <a:spLocks noGrp="1"/>
          </p:cNvSpPr>
          <p:nvPr>
            <p:ph type="title"/>
          </p:nvPr>
        </p:nvSpPr>
        <p:spPr/>
        <p:txBody>
          <a:bodyPr>
            <a:normAutofit/>
          </a:bodyPr>
          <a:lstStyle/>
          <a:p>
            <a:r>
              <a:rPr lang="pl-PL" sz="3200" b="1" dirty="0">
                <a:solidFill>
                  <a:schemeClr val="bg2">
                    <a:lumMod val="50000"/>
                  </a:schemeClr>
                </a:solidFill>
              </a:rPr>
              <a:t>UZNANIE AUTONOMII</a:t>
            </a:r>
          </a:p>
        </p:txBody>
      </p:sp>
      <p:sp>
        <p:nvSpPr>
          <p:cNvPr id="3" name="Symbol zastępczy zawartości 2">
            <a:extLst>
              <a:ext uri="{FF2B5EF4-FFF2-40B4-BE49-F238E27FC236}">
                <a16:creationId xmlns:a16="http://schemas.microsoft.com/office/drawing/2014/main" id="{3EC73D49-B316-4775-908C-5B3F1C4E523C}"/>
              </a:ext>
            </a:extLst>
          </p:cNvPr>
          <p:cNvSpPr>
            <a:spLocks noGrp="1"/>
          </p:cNvSpPr>
          <p:nvPr>
            <p:ph idx="1"/>
          </p:nvPr>
        </p:nvSpPr>
        <p:spPr/>
        <p:txBody>
          <a:bodyPr>
            <a:normAutofit/>
          </a:bodyPr>
          <a:lstStyle/>
          <a:p>
            <a:endParaRPr lang="pl-PL" sz="2000" dirty="0"/>
          </a:p>
          <a:p>
            <a:r>
              <a:rPr lang="pl-PL" sz="1800" dirty="0"/>
              <a:t>W Dialogu Motywującym dajemy osobie całkowitą swobodę bycia i wyboru.</a:t>
            </a:r>
          </a:p>
          <a:p>
            <a:r>
              <a:rPr lang="pl-PL" sz="1800" dirty="0"/>
              <a:t>Nie nakłaniamy do robienia różnych rzeczy, nie stosujemy przymusu ani kontroli.</a:t>
            </a:r>
          </a:p>
          <a:p>
            <a:r>
              <a:rPr lang="pl-PL" sz="1800" dirty="0"/>
              <a:t>W ten sposób  osłabiamy defensywność osoby oraz  możemy ułatwić zmianę</a:t>
            </a:r>
            <a:r>
              <a:rPr lang="pl-PL" sz="2000" dirty="0"/>
              <a:t>.</a:t>
            </a:r>
          </a:p>
          <a:p>
            <a:endParaRPr lang="pl-PL" dirty="0"/>
          </a:p>
          <a:p>
            <a:endParaRPr lang="pl-PL" dirty="0"/>
          </a:p>
          <a:p>
            <a:endParaRPr lang="pl-PL" dirty="0"/>
          </a:p>
          <a:p>
            <a:endParaRPr lang="pl-PL" dirty="0"/>
          </a:p>
          <a:p>
            <a:endParaRPr lang="pl-PL" dirty="0"/>
          </a:p>
          <a:p>
            <a:endParaRPr lang="pl-PL" dirty="0"/>
          </a:p>
          <a:p>
            <a:endParaRPr lang="pl-PL" dirty="0"/>
          </a:p>
        </p:txBody>
      </p:sp>
      <p:sp>
        <p:nvSpPr>
          <p:cNvPr id="5" name="pole tekstowe 4">
            <a:extLst>
              <a:ext uri="{FF2B5EF4-FFF2-40B4-BE49-F238E27FC236}">
                <a16:creationId xmlns:a16="http://schemas.microsoft.com/office/drawing/2014/main" id="{159530F7-1D0B-859B-1916-62A36F19F8B1}"/>
              </a:ext>
            </a:extLst>
          </p:cNvPr>
          <p:cNvSpPr txBox="1"/>
          <p:nvPr/>
        </p:nvSpPr>
        <p:spPr>
          <a:xfrm>
            <a:off x="1012073" y="6510241"/>
            <a:ext cx="7092835" cy="261610"/>
          </a:xfrm>
          <a:prstGeom prst="rect">
            <a:avLst/>
          </a:prstGeom>
          <a:noFill/>
        </p:spPr>
        <p:txBody>
          <a:bodyPr wrap="square">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40</a:t>
            </a:r>
          </a:p>
        </p:txBody>
      </p:sp>
    </p:spTree>
    <p:extLst>
      <p:ext uri="{BB962C8B-B14F-4D97-AF65-F5344CB8AC3E}">
        <p14:creationId xmlns:p14="http://schemas.microsoft.com/office/powerpoint/2010/main" val="178318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728B263-ED08-BA32-0B59-C23C147D97AD}"/>
              </a:ext>
            </a:extLst>
          </p:cNvPr>
          <p:cNvSpPr>
            <a:spLocks noGrp="1"/>
          </p:cNvSpPr>
          <p:nvPr>
            <p:ph type="title"/>
          </p:nvPr>
        </p:nvSpPr>
        <p:spPr/>
        <p:txBody>
          <a:bodyPr>
            <a:normAutofit/>
          </a:bodyPr>
          <a:lstStyle/>
          <a:p>
            <a:br>
              <a:rPr lang="pl-PL" sz="1100" dirty="0">
                <a:solidFill>
                  <a:schemeClr val="tx1"/>
                </a:solidFill>
              </a:rPr>
            </a:br>
            <a:br>
              <a:rPr lang="pl-PL" sz="1100" dirty="0">
                <a:solidFill>
                  <a:schemeClr val="tx1"/>
                </a:solidFill>
              </a:rPr>
            </a:br>
            <a:br>
              <a:rPr lang="pl-PL" sz="4800" b="1" dirty="0"/>
            </a:br>
            <a:r>
              <a:rPr lang="pl-PL" sz="3200" b="1" dirty="0">
                <a:solidFill>
                  <a:schemeClr val="bg2">
                    <a:lumMod val="50000"/>
                  </a:schemeClr>
                </a:solidFill>
              </a:rPr>
              <a:t>HISTORIA ROZWOJU METODY</a:t>
            </a:r>
          </a:p>
        </p:txBody>
      </p:sp>
      <p:sp>
        <p:nvSpPr>
          <p:cNvPr id="3" name="Symbol zastępczy zawartości 2">
            <a:extLst>
              <a:ext uri="{FF2B5EF4-FFF2-40B4-BE49-F238E27FC236}">
                <a16:creationId xmlns:a16="http://schemas.microsoft.com/office/drawing/2014/main" id="{1A819C6B-51DD-0174-214E-A22302825B16}"/>
              </a:ext>
            </a:extLst>
          </p:cNvPr>
          <p:cNvSpPr>
            <a:spLocks noGrp="1"/>
          </p:cNvSpPr>
          <p:nvPr>
            <p:ph idx="1"/>
          </p:nvPr>
        </p:nvSpPr>
        <p:spPr>
          <a:xfrm>
            <a:off x="1172095" y="2136680"/>
            <a:ext cx="10058400" cy="2983961"/>
          </a:xfrm>
        </p:spPr>
        <p:txBody>
          <a:bodyPr>
            <a:normAutofit lnSpcReduction="10000"/>
          </a:bodyPr>
          <a:lstStyle/>
          <a:p>
            <a:pPr algn="just">
              <a:buFont typeface="Wingdings" panose="05000000000000000000" pitchFamily="2" charset="2"/>
              <a:buChar char="ü"/>
            </a:pPr>
            <a:r>
              <a:rPr lang="pl-PL" sz="1800" dirty="0"/>
              <a:t>Przełom lat </a:t>
            </a:r>
            <a:r>
              <a:rPr lang="pl-PL" sz="1800" b="1" dirty="0">
                <a:solidFill>
                  <a:schemeClr val="bg2">
                    <a:lumMod val="50000"/>
                  </a:schemeClr>
                </a:solidFill>
              </a:rPr>
              <a:t>70-tych i 80-tych XX wieku</a:t>
            </a:r>
            <a:r>
              <a:rPr lang="pl-PL" sz="1800" dirty="0">
                <a:solidFill>
                  <a:schemeClr val="bg2">
                    <a:lumMod val="50000"/>
                  </a:schemeClr>
                </a:solidFill>
              </a:rPr>
              <a:t> </a:t>
            </a:r>
            <a:r>
              <a:rPr lang="pl-PL" sz="1800" dirty="0"/>
              <a:t>- obserwacje i rozważania Williama Millera na temat skutecznych metod terapii uzależnień, łączących metody behawioralne z podejściem skoncentrowanym na osobie.</a:t>
            </a:r>
          </a:p>
          <a:p>
            <a:pPr algn="just">
              <a:buFont typeface="Wingdings" panose="05000000000000000000" pitchFamily="2" charset="2"/>
              <a:buChar char="ü"/>
            </a:pPr>
            <a:r>
              <a:rPr lang="pl-PL" sz="1800" b="1" dirty="0">
                <a:solidFill>
                  <a:schemeClr val="bg2">
                    <a:lumMod val="50000"/>
                  </a:schemeClr>
                </a:solidFill>
              </a:rPr>
              <a:t>1982 r.: </a:t>
            </a:r>
            <a:r>
              <a:rPr lang="pl-PL" sz="1800" dirty="0"/>
              <a:t>urlop naukowy W. Millera w Norwegii: podczas rozmów z młodymi psychologami i terapeutami uzależnień (m.in. Tom </a:t>
            </a:r>
            <a:r>
              <a:rPr lang="pl-PL" sz="1800" dirty="0" err="1"/>
              <a:t>Barth</a:t>
            </a:r>
            <a:r>
              <a:rPr lang="pl-PL" sz="1800" dirty="0"/>
              <a:t>) rodzi się koncepcja i pojęcie dialogu motywującego (</a:t>
            </a:r>
            <a:r>
              <a:rPr lang="pl-PL" sz="1800" i="1" dirty="0" err="1"/>
              <a:t>motivational</a:t>
            </a:r>
            <a:r>
              <a:rPr lang="pl-PL" sz="1800" i="1" dirty="0"/>
              <a:t> </a:t>
            </a:r>
            <a:r>
              <a:rPr lang="pl-PL" sz="1800" i="1" dirty="0" err="1"/>
              <a:t>interviewing</a:t>
            </a:r>
            <a:r>
              <a:rPr lang="pl-PL" sz="1800" i="1" dirty="0"/>
              <a:t>).</a:t>
            </a:r>
          </a:p>
          <a:p>
            <a:pPr algn="just">
              <a:buFont typeface="Wingdings" panose="05000000000000000000" pitchFamily="2" charset="2"/>
              <a:buChar char="ü"/>
            </a:pPr>
            <a:r>
              <a:rPr lang="pl-PL" sz="1800" b="1" dirty="0">
                <a:solidFill>
                  <a:schemeClr val="bg2">
                    <a:lumMod val="50000"/>
                  </a:schemeClr>
                </a:solidFill>
              </a:rPr>
              <a:t>1983 r. </a:t>
            </a:r>
            <a:r>
              <a:rPr lang="pl-PL" sz="1800" dirty="0"/>
              <a:t>– pierwszy artykuł nt. dialogu motywującego (</a:t>
            </a:r>
            <a:r>
              <a:rPr lang="pl-PL" sz="1800" b="0" i="0" u="none" strike="noStrike" baseline="0" dirty="0" err="1">
                <a:latin typeface="AdvOT7d6df7ab.I"/>
              </a:rPr>
              <a:t>Behavioural</a:t>
            </a:r>
            <a:r>
              <a:rPr lang="pl-PL" sz="1800" b="0" i="0" u="none" strike="noStrike" baseline="0" dirty="0">
                <a:latin typeface="AdvOT7d6df7ab.I"/>
              </a:rPr>
              <a:t> </a:t>
            </a:r>
            <a:r>
              <a:rPr lang="pl-PL" sz="1800" b="0" i="0" u="none" strike="noStrike" baseline="0" dirty="0" err="1">
                <a:latin typeface="AdvOT7d6df7ab.I"/>
              </a:rPr>
              <a:t>Psychotherapy</a:t>
            </a:r>
            <a:r>
              <a:rPr lang="pl-PL" sz="1800" b="0" i="0" u="none" strike="noStrike" baseline="0" dirty="0">
                <a:latin typeface="AdvOT1ef757c0"/>
              </a:rPr>
              <a:t>, </a:t>
            </a:r>
            <a:r>
              <a:rPr lang="pl-PL" sz="1800" b="0" i="0" u="none" strike="noStrike" baseline="0" dirty="0">
                <a:latin typeface="AdvOT7d6df7ab.I"/>
              </a:rPr>
              <a:t>11</a:t>
            </a:r>
            <a:r>
              <a:rPr lang="pl-PL" sz="1800" b="0" i="0" u="none" strike="noStrike" baseline="0" dirty="0">
                <a:latin typeface="AdvOT1ef757c0"/>
              </a:rPr>
              <a:t>, 147</a:t>
            </a:r>
            <a:r>
              <a:rPr lang="pl-PL" sz="1800" b="0" i="0" u="none" strike="noStrike" baseline="0" dirty="0">
                <a:latin typeface="AdvOT1ef757c0+20"/>
              </a:rPr>
              <a:t>–</a:t>
            </a:r>
            <a:r>
              <a:rPr lang="pl-PL" sz="1800" b="0" i="0" u="none" strike="noStrike" baseline="0" dirty="0">
                <a:latin typeface="AdvOT1ef757c0"/>
              </a:rPr>
              <a:t>172).</a:t>
            </a:r>
            <a:endParaRPr lang="pl-PL" sz="1800" dirty="0">
              <a:solidFill>
                <a:srgbClr val="FF0000"/>
              </a:solidFill>
            </a:endParaRPr>
          </a:p>
          <a:p>
            <a:pPr algn="just">
              <a:buFont typeface="Wingdings" panose="05000000000000000000" pitchFamily="2" charset="2"/>
              <a:buChar char="ü"/>
            </a:pPr>
            <a:r>
              <a:rPr lang="pl-PL" sz="1800" b="1" dirty="0">
                <a:solidFill>
                  <a:schemeClr val="bg2">
                    <a:lumMod val="50000"/>
                  </a:schemeClr>
                </a:solidFill>
              </a:rPr>
              <a:t>1989 r. </a:t>
            </a:r>
            <a:r>
              <a:rPr lang="pl-PL" sz="1800" dirty="0"/>
              <a:t>– spotkanie Williama Millera i Stephena </a:t>
            </a:r>
            <a:r>
              <a:rPr lang="pl-PL" sz="1800" dirty="0" err="1"/>
              <a:t>Rollnicka</a:t>
            </a:r>
            <a:r>
              <a:rPr lang="pl-PL" sz="1800" dirty="0"/>
              <a:t> w Australii, początek wieloletniej współpracy.</a:t>
            </a:r>
          </a:p>
          <a:p>
            <a:pPr algn="just">
              <a:buFont typeface="Wingdings" panose="05000000000000000000" pitchFamily="2" charset="2"/>
              <a:buChar char="ü"/>
            </a:pPr>
            <a:r>
              <a:rPr lang="pl-PL" sz="1800" b="1" dirty="0">
                <a:solidFill>
                  <a:schemeClr val="bg2">
                    <a:lumMod val="50000"/>
                  </a:schemeClr>
                </a:solidFill>
              </a:rPr>
              <a:t>1989-1997</a:t>
            </a:r>
            <a:r>
              <a:rPr lang="pl-PL" sz="1800" dirty="0"/>
              <a:t> – projekt MATCH: pierwsze duże badanie badające skuteczność interwencji opartej na DM </a:t>
            </a:r>
            <a:br>
              <a:rPr lang="pl-PL" sz="1800" dirty="0"/>
            </a:br>
            <a:r>
              <a:rPr lang="pl-PL" sz="1800" dirty="0"/>
              <a:t>w terapii uzależnień (więcej o projekcie: https://health.uconn.edu/public-health-sciences/project-match/)</a:t>
            </a:r>
          </a:p>
          <a:p>
            <a:endParaRPr lang="pl-PL" dirty="0"/>
          </a:p>
        </p:txBody>
      </p:sp>
      <p:sp>
        <p:nvSpPr>
          <p:cNvPr id="5" name="pole tekstowe 4">
            <a:extLst>
              <a:ext uri="{FF2B5EF4-FFF2-40B4-BE49-F238E27FC236}">
                <a16:creationId xmlns:a16="http://schemas.microsoft.com/office/drawing/2014/main" id="{D6406874-E1D3-0D50-5F38-7EDC0D6D2126}"/>
              </a:ext>
            </a:extLst>
          </p:cNvPr>
          <p:cNvSpPr txBox="1"/>
          <p:nvPr/>
        </p:nvSpPr>
        <p:spPr>
          <a:xfrm>
            <a:off x="498764" y="6440592"/>
            <a:ext cx="8321039" cy="446276"/>
          </a:xfrm>
          <a:prstGeom prst="rect">
            <a:avLst/>
          </a:prstGeom>
          <a:noFill/>
        </p:spPr>
        <p:txBody>
          <a:bodyPr wrap="square">
            <a:spAutoFit/>
          </a:bodyPr>
          <a:lstStyle/>
          <a:p>
            <a:r>
              <a:rPr lang="pl-PL" sz="1100" dirty="0">
                <a:solidFill>
                  <a:schemeClr val="bg1"/>
                </a:solidFill>
              </a:rPr>
              <a:t>Na podstawie: William R .Miller, Stephen </a:t>
            </a:r>
            <a:r>
              <a:rPr lang="pl-PL" sz="1100" dirty="0" err="1">
                <a:solidFill>
                  <a:schemeClr val="bg1"/>
                </a:solidFill>
              </a:rPr>
              <a:t>Rollnik</a:t>
            </a:r>
            <a:r>
              <a:rPr lang="pl-PL" sz="1100" dirty="0">
                <a:solidFill>
                  <a:schemeClr val="bg1"/>
                </a:solidFill>
              </a:rPr>
              <a:t>- ,, Dialog motywujący. Jak  pomóc ludziom w zmianie’’. Str.495 oraz artykułu W. Millera „The </a:t>
            </a:r>
            <a:r>
              <a:rPr lang="pl-PL" sz="1100" dirty="0" err="1">
                <a:solidFill>
                  <a:schemeClr val="bg1"/>
                </a:solidFill>
              </a:rPr>
              <a:t>evolution</a:t>
            </a:r>
            <a:r>
              <a:rPr lang="pl-PL" sz="1100" dirty="0">
                <a:solidFill>
                  <a:schemeClr val="bg1"/>
                </a:solidFill>
              </a:rPr>
              <a:t> of MI”, </a:t>
            </a:r>
            <a:r>
              <a:rPr lang="en-US" sz="1200" b="0" i="0" u="none" strike="noStrike" baseline="0" dirty="0" err="1">
                <a:solidFill>
                  <a:schemeClr val="bg1"/>
                </a:solidFill>
                <a:latin typeface="AdvOT7d6df7ab.I"/>
              </a:rPr>
              <a:t>Behavioural</a:t>
            </a:r>
            <a:r>
              <a:rPr lang="en-US" sz="1200" b="0" i="0" u="none" strike="noStrike" baseline="0" dirty="0">
                <a:solidFill>
                  <a:schemeClr val="bg1"/>
                </a:solidFill>
                <a:latin typeface="AdvOT7d6df7ab.I"/>
              </a:rPr>
              <a:t> and Cognitive Psychotherapy, </a:t>
            </a:r>
            <a:r>
              <a:rPr lang="en-US" sz="1200" b="0" i="0" u="none" strike="noStrike" baseline="0" dirty="0">
                <a:solidFill>
                  <a:schemeClr val="bg1"/>
                </a:solidFill>
                <a:latin typeface="AdvOT1ef757c0"/>
              </a:rPr>
              <a:t>2023,</a:t>
            </a:r>
            <a:endParaRPr lang="pl-PL" sz="1200" dirty="0">
              <a:solidFill>
                <a:schemeClr val="bg1"/>
              </a:solidFill>
            </a:endParaRPr>
          </a:p>
        </p:txBody>
      </p:sp>
    </p:spTree>
    <p:extLst>
      <p:ext uri="{BB962C8B-B14F-4D97-AF65-F5344CB8AC3E}">
        <p14:creationId xmlns:p14="http://schemas.microsoft.com/office/powerpoint/2010/main" val="4203663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714A44-3295-DB9A-050B-DEFC5C5A9D0D}"/>
              </a:ext>
            </a:extLst>
          </p:cNvPr>
          <p:cNvSpPr>
            <a:spLocks noGrp="1"/>
          </p:cNvSpPr>
          <p:nvPr>
            <p:ph type="title"/>
          </p:nvPr>
        </p:nvSpPr>
        <p:spPr/>
        <p:txBody>
          <a:bodyPr>
            <a:normAutofit/>
          </a:bodyPr>
          <a:lstStyle/>
          <a:p>
            <a:r>
              <a:rPr lang="pl-PL" sz="3200" b="1" dirty="0">
                <a:solidFill>
                  <a:schemeClr val="bg2">
                    <a:lumMod val="50000"/>
                  </a:schemeClr>
                </a:solidFill>
              </a:rPr>
              <a:t>DOWARTOŚCIOWANIE</a:t>
            </a:r>
          </a:p>
        </p:txBody>
      </p:sp>
      <p:sp>
        <p:nvSpPr>
          <p:cNvPr id="3" name="Symbol zastępczy zawartości 2">
            <a:extLst>
              <a:ext uri="{FF2B5EF4-FFF2-40B4-BE49-F238E27FC236}">
                <a16:creationId xmlns:a16="http://schemas.microsoft.com/office/drawing/2014/main" id="{99939177-D962-FC04-EEBE-043FF672A44E}"/>
              </a:ext>
            </a:extLst>
          </p:cNvPr>
          <p:cNvSpPr>
            <a:spLocks noGrp="1"/>
          </p:cNvSpPr>
          <p:nvPr>
            <p:ph idx="1"/>
          </p:nvPr>
        </p:nvSpPr>
        <p:spPr>
          <a:xfrm>
            <a:off x="1097280" y="2144652"/>
            <a:ext cx="10058400" cy="3416222"/>
          </a:xfrm>
        </p:spPr>
        <p:txBody>
          <a:bodyPr>
            <a:normAutofit/>
          </a:bodyPr>
          <a:lstStyle/>
          <a:p>
            <a:pPr>
              <a:lnSpc>
                <a:spcPct val="150000"/>
              </a:lnSpc>
              <a:spcBef>
                <a:spcPts val="0"/>
              </a:spcBef>
              <a:spcAft>
                <a:spcPts val="0"/>
              </a:spcAft>
            </a:pPr>
            <a:r>
              <a:rPr lang="pl-PL" sz="2000" dirty="0"/>
              <a:t>Aby dowartościować osobę, poszukujemy oraz potwierdzamy jej mocne strony i wysiłki.</a:t>
            </a:r>
          </a:p>
          <a:p>
            <a:pPr marL="0" indent="0">
              <a:lnSpc>
                <a:spcPct val="150000"/>
              </a:lnSpc>
              <a:spcBef>
                <a:spcPts val="0"/>
              </a:spcBef>
              <a:spcAft>
                <a:spcPts val="0"/>
              </a:spcAft>
              <a:buNone/>
            </a:pPr>
            <a:endParaRPr lang="pl-PL" sz="2000" dirty="0"/>
          </a:p>
          <a:p>
            <a:pPr>
              <a:lnSpc>
                <a:spcPct val="150000"/>
              </a:lnSpc>
              <a:spcBef>
                <a:spcPts val="0"/>
              </a:spcBef>
              <a:spcAft>
                <a:spcPts val="0"/>
              </a:spcAft>
            </a:pPr>
            <a:r>
              <a:rPr lang="pl-PL" sz="2000" dirty="0"/>
              <a:t>Skupienie na tym, co jest, a nie na tym, czego nie ma (zasoby zamiast deficytów)</a:t>
            </a:r>
            <a:br>
              <a:rPr lang="pl-PL" sz="2000" dirty="0"/>
            </a:br>
            <a:r>
              <a:rPr lang="pl-PL" sz="2000" dirty="0"/>
              <a:t> </a:t>
            </a:r>
          </a:p>
          <a:p>
            <a:r>
              <a:rPr lang="pl-PL" altLang="pl-PL" dirty="0"/>
              <a:t>M</a:t>
            </a:r>
            <a:r>
              <a:rPr lang="pl-PL" altLang="pl-PL" sz="2000" dirty="0"/>
              <a:t>etafora poszukiwaczy złota – wiara w to, że klient posiada zasoby, gotowość do ich poszukiwania, zauważania i komunikowania. </a:t>
            </a:r>
          </a:p>
          <a:p>
            <a:endParaRPr lang="pl-PL" dirty="0"/>
          </a:p>
        </p:txBody>
      </p:sp>
      <p:sp>
        <p:nvSpPr>
          <p:cNvPr id="5" name="pole tekstowe 4">
            <a:extLst>
              <a:ext uri="{FF2B5EF4-FFF2-40B4-BE49-F238E27FC236}">
                <a16:creationId xmlns:a16="http://schemas.microsoft.com/office/drawing/2014/main" id="{DD7C040D-E8F7-ABAF-84BF-FFF9A09DC8E8}"/>
              </a:ext>
            </a:extLst>
          </p:cNvPr>
          <p:cNvSpPr txBox="1"/>
          <p:nvPr/>
        </p:nvSpPr>
        <p:spPr>
          <a:xfrm>
            <a:off x="1155469" y="6440592"/>
            <a:ext cx="8063346" cy="261610"/>
          </a:xfrm>
          <a:prstGeom prst="rect">
            <a:avLst/>
          </a:prstGeom>
          <a:noFill/>
        </p:spPr>
        <p:txBody>
          <a:bodyPr wrap="square">
            <a:spAutoFit/>
          </a:bodyPr>
          <a:lstStyle/>
          <a:p>
            <a:pPr marL="0" indent="0">
              <a:buNone/>
            </a:pPr>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a:t>
            </a:r>
            <a:r>
              <a:rPr lang="pl-PL" sz="1100" dirty="0">
                <a:solidFill>
                  <a:schemeClr val="bg1"/>
                </a:solidFill>
                <a:latin typeface="+mj-lt"/>
              </a:rPr>
              <a:t> (2014  polskie wydanie) Dialog motywujący. Jak pomóc ludziom w zmianie, WUJ, str. 41</a:t>
            </a:r>
            <a:endParaRPr lang="pl-PL" sz="1100" dirty="0">
              <a:solidFill>
                <a:schemeClr val="bg1"/>
              </a:solidFill>
            </a:endParaRPr>
          </a:p>
        </p:txBody>
      </p:sp>
    </p:spTree>
    <p:extLst>
      <p:ext uri="{BB962C8B-B14F-4D97-AF65-F5344CB8AC3E}">
        <p14:creationId xmlns:p14="http://schemas.microsoft.com/office/powerpoint/2010/main" val="2821688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B91CF0-4923-26FE-7036-F0DC9976AF7A}"/>
              </a:ext>
            </a:extLst>
          </p:cNvPr>
          <p:cNvSpPr>
            <a:spLocks noGrp="1"/>
          </p:cNvSpPr>
          <p:nvPr>
            <p:ph type="title"/>
          </p:nvPr>
        </p:nvSpPr>
        <p:spPr>
          <a:xfrm>
            <a:off x="1097280" y="922713"/>
            <a:ext cx="9376756" cy="814647"/>
          </a:xfrm>
        </p:spPr>
        <p:txBody>
          <a:bodyPr>
            <a:normAutofit/>
          </a:bodyPr>
          <a:lstStyle/>
          <a:p>
            <a:r>
              <a:rPr lang="pl-PL" sz="3200" b="1" dirty="0">
                <a:solidFill>
                  <a:schemeClr val="bg2">
                    <a:lumMod val="50000"/>
                  </a:schemeClr>
                </a:solidFill>
              </a:rPr>
              <a:t>WYWOŁYWANIE (UMACNIANIE)</a:t>
            </a:r>
          </a:p>
        </p:txBody>
      </p:sp>
      <p:sp>
        <p:nvSpPr>
          <p:cNvPr id="3" name="Symbol zastępczy zawartości 2">
            <a:extLst>
              <a:ext uri="{FF2B5EF4-FFF2-40B4-BE49-F238E27FC236}">
                <a16:creationId xmlns:a16="http://schemas.microsoft.com/office/drawing/2014/main" id="{B32DA536-3254-B19F-EAB0-16733908CCC2}"/>
              </a:ext>
            </a:extLst>
          </p:cNvPr>
          <p:cNvSpPr>
            <a:spLocks noGrp="1"/>
          </p:cNvSpPr>
          <p:nvPr>
            <p:ph idx="1"/>
          </p:nvPr>
        </p:nvSpPr>
        <p:spPr>
          <a:xfrm>
            <a:off x="1097280" y="2560630"/>
            <a:ext cx="8986058" cy="2094498"/>
          </a:xfrm>
        </p:spPr>
        <p:txBody>
          <a:bodyPr/>
          <a:lstStyle/>
          <a:p>
            <a:r>
              <a:rPr lang="pl-PL" sz="1800" dirty="0"/>
              <a:t>DM zakłada, że każdy człowiek ma w sobie motywację, mocne strony i zasoby niezbędne </a:t>
            </a:r>
            <a:br>
              <a:rPr lang="pl-PL" sz="1800" dirty="0"/>
            </a:br>
            <a:r>
              <a:rPr lang="pl-PL" sz="1800" dirty="0"/>
              <a:t>do zmiany, naszym zadaniem jest to poszukać i wydobyć.</a:t>
            </a:r>
          </a:p>
          <a:p>
            <a:r>
              <a:rPr lang="pl-PL" sz="1800" b="1" dirty="0">
                <a:solidFill>
                  <a:schemeClr val="bg2">
                    <a:lumMod val="50000"/>
                  </a:schemeClr>
                </a:solidFill>
              </a:rPr>
              <a:t>,, Ty masz to czego potrzebujesz i razem to znajdziemy’’</a:t>
            </a:r>
          </a:p>
          <a:p>
            <a:r>
              <a:rPr lang="pl-PL" sz="1800" dirty="0"/>
              <a:t>DM zakłada, że ludzie posiadają wystarczającą wiedzę na swój temat i dobre powody, aby wprowadzić zmianę w swoim życiu. </a:t>
            </a:r>
          </a:p>
          <a:p>
            <a:pPr marL="0" indent="0">
              <a:buNone/>
            </a:pPr>
            <a:endParaRPr lang="pl-PL" dirty="0"/>
          </a:p>
        </p:txBody>
      </p:sp>
      <p:sp>
        <p:nvSpPr>
          <p:cNvPr id="5" name="pole tekstowe 4">
            <a:extLst>
              <a:ext uri="{FF2B5EF4-FFF2-40B4-BE49-F238E27FC236}">
                <a16:creationId xmlns:a16="http://schemas.microsoft.com/office/drawing/2014/main" id="{DE753503-1C2F-7116-8C2E-753D929F085C}"/>
              </a:ext>
            </a:extLst>
          </p:cNvPr>
          <p:cNvSpPr txBox="1"/>
          <p:nvPr/>
        </p:nvSpPr>
        <p:spPr>
          <a:xfrm>
            <a:off x="1097280" y="6427113"/>
            <a:ext cx="7281949" cy="261610"/>
          </a:xfrm>
          <a:prstGeom prst="rect">
            <a:avLst/>
          </a:prstGeom>
          <a:noFill/>
        </p:spPr>
        <p:txBody>
          <a:bodyPr wrap="square">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42</a:t>
            </a:r>
          </a:p>
        </p:txBody>
      </p:sp>
    </p:spTree>
    <p:extLst>
      <p:ext uri="{BB962C8B-B14F-4D97-AF65-F5344CB8AC3E}">
        <p14:creationId xmlns:p14="http://schemas.microsoft.com/office/powerpoint/2010/main" val="17033617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F3F1F0-8835-D231-4449-1253BCF885A7}"/>
              </a:ext>
            </a:extLst>
          </p:cNvPr>
          <p:cNvSpPr>
            <a:spLocks noGrp="1"/>
          </p:cNvSpPr>
          <p:nvPr>
            <p:ph type="title"/>
          </p:nvPr>
        </p:nvSpPr>
        <p:spPr>
          <a:xfrm>
            <a:off x="1097280" y="806335"/>
            <a:ext cx="10058400" cy="931025"/>
          </a:xfrm>
        </p:spPr>
        <p:txBody>
          <a:bodyPr>
            <a:normAutofit/>
          </a:bodyPr>
          <a:lstStyle/>
          <a:p>
            <a:r>
              <a:rPr lang="pl-PL" sz="3200" b="1" dirty="0">
                <a:solidFill>
                  <a:schemeClr val="bg2">
                    <a:lumMod val="50000"/>
                  </a:schemeClr>
                </a:solidFill>
              </a:rPr>
              <a:t>TROSKA (WSPÓŁCZUCIE)</a:t>
            </a:r>
          </a:p>
        </p:txBody>
      </p:sp>
      <p:sp>
        <p:nvSpPr>
          <p:cNvPr id="3" name="Symbol zastępczy zawartości 2">
            <a:extLst>
              <a:ext uri="{FF2B5EF4-FFF2-40B4-BE49-F238E27FC236}">
                <a16:creationId xmlns:a16="http://schemas.microsoft.com/office/drawing/2014/main" id="{B53A19F4-4940-6BDC-0D2B-9C4601F949BD}"/>
              </a:ext>
            </a:extLst>
          </p:cNvPr>
          <p:cNvSpPr>
            <a:spLocks noGrp="1"/>
          </p:cNvSpPr>
          <p:nvPr>
            <p:ph idx="1"/>
          </p:nvPr>
        </p:nvSpPr>
        <p:spPr>
          <a:xfrm>
            <a:off x="1097280" y="1845734"/>
            <a:ext cx="9626138" cy="4023360"/>
          </a:xfrm>
        </p:spPr>
        <p:txBody>
          <a:bodyPr/>
          <a:lstStyle/>
          <a:p>
            <a:endParaRPr lang="pl-PL" sz="2000" dirty="0"/>
          </a:p>
          <a:p>
            <a:pPr marL="0" indent="0">
              <a:buNone/>
            </a:pPr>
            <a:r>
              <a:rPr lang="pl-PL" sz="1800" dirty="0"/>
              <a:t>Postawa współczująca w Dialogu Motywującym oznacza: </a:t>
            </a:r>
          </a:p>
          <a:p>
            <a:pPr>
              <a:buFont typeface="Wingdings" panose="05000000000000000000" pitchFamily="2" charset="2"/>
              <a:buChar char="ü"/>
            </a:pPr>
            <a:r>
              <a:rPr lang="pl-PL" sz="1800" dirty="0"/>
              <a:t> aktywne, </a:t>
            </a:r>
          </a:p>
          <a:p>
            <a:pPr>
              <a:buFont typeface="Wingdings" panose="05000000000000000000" pitchFamily="2" charset="2"/>
              <a:buChar char="ü"/>
            </a:pPr>
            <a:r>
              <a:rPr lang="pl-PL" sz="1800" dirty="0"/>
              <a:t> świadome wspieranie dobra i najlepszych interesów innej osoby,</a:t>
            </a:r>
          </a:p>
          <a:p>
            <a:pPr>
              <a:buFont typeface="Wingdings" panose="05000000000000000000" pitchFamily="2" charset="2"/>
              <a:buChar char="ü"/>
            </a:pPr>
            <a:r>
              <a:rPr lang="pl-PL" sz="1800" dirty="0"/>
              <a:t> oraz stawianie na pierwszym miejscu jej potrzeb.</a:t>
            </a:r>
          </a:p>
          <a:p>
            <a:pPr marL="0" indent="0">
              <a:buNone/>
            </a:pPr>
            <a:endParaRPr lang="pl-PL" sz="1800" dirty="0"/>
          </a:p>
          <a:p>
            <a:pPr marL="0" indent="0">
              <a:buNone/>
            </a:pPr>
            <a:r>
              <a:rPr lang="pl-PL" sz="1800" dirty="0"/>
              <a:t>Troska została dodana do trzech  elementów DUCHA DM,</a:t>
            </a:r>
            <a:br>
              <a:rPr lang="pl-PL" sz="1800" dirty="0"/>
            </a:br>
            <a:r>
              <a:rPr lang="pl-PL" sz="1800" dirty="0"/>
              <a:t>aby nie było wątpliwości, że nie jest praktykowana w celu uzyskania własnych korzyści,</a:t>
            </a:r>
            <a:br>
              <a:rPr lang="pl-PL" sz="1800" dirty="0"/>
            </a:br>
            <a:r>
              <a:rPr lang="pl-PL" sz="1800" dirty="0"/>
              <a:t>a osoba prowadząca rozmowę ma dobre intencje.</a:t>
            </a:r>
          </a:p>
          <a:p>
            <a:endParaRPr lang="pl-PL" dirty="0"/>
          </a:p>
        </p:txBody>
      </p:sp>
    </p:spTree>
    <p:extLst>
      <p:ext uri="{BB962C8B-B14F-4D97-AF65-F5344CB8AC3E}">
        <p14:creationId xmlns:p14="http://schemas.microsoft.com/office/powerpoint/2010/main" val="2857056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E1010F-EE6A-D9F8-5E61-4633DFC4CB23}"/>
              </a:ext>
            </a:extLst>
          </p:cNvPr>
          <p:cNvSpPr>
            <a:spLocks noGrp="1"/>
          </p:cNvSpPr>
          <p:nvPr>
            <p:ph type="title"/>
          </p:nvPr>
        </p:nvSpPr>
        <p:spPr>
          <a:xfrm>
            <a:off x="1149927" y="0"/>
            <a:ext cx="9892145" cy="1559131"/>
          </a:xfrm>
        </p:spPr>
        <p:txBody>
          <a:bodyPr>
            <a:normAutofit/>
          </a:bodyPr>
          <a:lstStyle/>
          <a:p>
            <a:pPr algn="ctr"/>
            <a:r>
              <a:rPr lang="pl-PL" sz="8800" b="1" dirty="0">
                <a:latin typeface="72 Black" panose="020B0A04030603020204" pitchFamily="34" charset="0"/>
                <a:cs typeface="72 Black" panose="020B0A04030603020204" pitchFamily="34" charset="0"/>
              </a:rPr>
              <a:t>„</a:t>
            </a:r>
          </a:p>
        </p:txBody>
      </p:sp>
      <p:sp>
        <p:nvSpPr>
          <p:cNvPr id="3" name="Symbol zastępczy zawartości 2">
            <a:extLst>
              <a:ext uri="{FF2B5EF4-FFF2-40B4-BE49-F238E27FC236}">
                <a16:creationId xmlns:a16="http://schemas.microsoft.com/office/drawing/2014/main" id="{685C4B8A-2420-939D-E13F-C759AEED7E84}"/>
              </a:ext>
            </a:extLst>
          </p:cNvPr>
          <p:cNvSpPr>
            <a:spLocks noGrp="1"/>
          </p:cNvSpPr>
          <p:nvPr>
            <p:ph idx="1"/>
          </p:nvPr>
        </p:nvSpPr>
        <p:spPr/>
        <p:txBody>
          <a:bodyPr/>
          <a:lstStyle/>
          <a:p>
            <a:pPr algn="ctr">
              <a:lnSpc>
                <a:spcPct val="150000"/>
              </a:lnSpc>
              <a:spcBef>
                <a:spcPts val="0"/>
              </a:spcBef>
              <a:spcAft>
                <a:spcPts val="0"/>
              </a:spcAft>
            </a:pPr>
            <a:endParaRPr lang="pl-PL" dirty="0"/>
          </a:p>
          <a:p>
            <a:pPr algn="ctr">
              <a:lnSpc>
                <a:spcPct val="150000"/>
              </a:lnSpc>
              <a:spcBef>
                <a:spcPts val="0"/>
              </a:spcBef>
              <a:spcAft>
                <a:spcPts val="0"/>
              </a:spcAft>
            </a:pPr>
            <a:r>
              <a:rPr lang="pl-PL" dirty="0"/>
              <a:t>„Jeśli traktujesz osobę zgodnie z tym, kim ona jest, </a:t>
            </a:r>
            <a:br>
              <a:rPr lang="pl-PL" dirty="0"/>
            </a:br>
            <a:r>
              <a:rPr lang="pl-PL" dirty="0"/>
              <a:t>pozostanie ona tym kim jest, </a:t>
            </a:r>
            <a:br>
              <a:rPr lang="pl-PL" dirty="0"/>
            </a:br>
            <a:r>
              <a:rPr lang="pl-PL" dirty="0"/>
              <a:t>ale jeśli ją potraktujesz jako taką, jaką mogłaby być, </a:t>
            </a:r>
            <a:br>
              <a:rPr lang="pl-PL" dirty="0"/>
            </a:br>
            <a:r>
              <a:rPr lang="pl-PL" dirty="0"/>
              <a:t>to stanie się tym, kim może być” </a:t>
            </a:r>
            <a:br>
              <a:rPr lang="pl-PL" i="1" dirty="0"/>
            </a:br>
            <a:r>
              <a:rPr lang="pl-PL" sz="1400" dirty="0">
                <a:solidFill>
                  <a:schemeClr val="bg1">
                    <a:lumMod val="50000"/>
                  </a:schemeClr>
                </a:solidFill>
              </a:rPr>
              <a:t>J.W von Goethe</a:t>
            </a:r>
          </a:p>
          <a:p>
            <a:endParaRPr lang="pl-PL" dirty="0"/>
          </a:p>
        </p:txBody>
      </p:sp>
    </p:spTree>
    <p:extLst>
      <p:ext uri="{BB962C8B-B14F-4D97-AF65-F5344CB8AC3E}">
        <p14:creationId xmlns:p14="http://schemas.microsoft.com/office/powerpoint/2010/main" val="411930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0C7B9B-141D-8D53-B436-9DC5199958ED}"/>
              </a:ext>
            </a:extLst>
          </p:cNvPr>
          <p:cNvSpPr>
            <a:spLocks noGrp="1"/>
          </p:cNvSpPr>
          <p:nvPr>
            <p:ph type="title"/>
          </p:nvPr>
        </p:nvSpPr>
        <p:spPr>
          <a:xfrm>
            <a:off x="1197030" y="707853"/>
            <a:ext cx="6838605" cy="818365"/>
          </a:xfrm>
        </p:spPr>
        <p:txBody>
          <a:bodyPr>
            <a:normAutofit fontScale="90000"/>
          </a:bodyPr>
          <a:lstStyle/>
          <a:p>
            <a:r>
              <a:rPr lang="pl-PL" sz="3200" dirty="0">
                <a:solidFill>
                  <a:schemeClr val="bg2">
                    <a:lumMod val="50000"/>
                  </a:schemeClr>
                </a:solidFill>
                <a:latin typeface="Calibri" panose="020F0502020204030204" pitchFamily="34" charset="0"/>
                <a:cs typeface="Calibri" panose="020F0502020204030204" pitchFamily="34" charset="0"/>
              </a:rPr>
              <a:t>4 PODSTAWOWE ZADANIA (PROCESY) DM</a:t>
            </a:r>
          </a:p>
        </p:txBody>
      </p:sp>
      <p:pic>
        <p:nvPicPr>
          <p:cNvPr id="4" name="Obraz 3">
            <a:extLst>
              <a:ext uri="{FF2B5EF4-FFF2-40B4-BE49-F238E27FC236}">
                <a16:creationId xmlns:a16="http://schemas.microsoft.com/office/drawing/2014/main" id="{AB427A84-7725-CC36-BC8A-24A9A8EBAD3A}"/>
              </a:ext>
            </a:extLst>
          </p:cNvPr>
          <p:cNvPicPr>
            <a:picLocks noChangeAspect="1"/>
          </p:cNvPicPr>
          <p:nvPr/>
        </p:nvPicPr>
        <p:blipFill>
          <a:blip r:embed="rId2"/>
          <a:stretch>
            <a:fillRect/>
          </a:stretch>
        </p:blipFill>
        <p:spPr>
          <a:xfrm>
            <a:off x="1351588" y="5062399"/>
            <a:ext cx="7809653" cy="1188823"/>
          </a:xfrm>
          <a:prstGeom prst="rect">
            <a:avLst/>
          </a:prstGeom>
        </p:spPr>
      </p:pic>
      <p:sp>
        <p:nvSpPr>
          <p:cNvPr id="5" name="Prostokąt 4">
            <a:extLst>
              <a:ext uri="{FF2B5EF4-FFF2-40B4-BE49-F238E27FC236}">
                <a16:creationId xmlns:a16="http://schemas.microsoft.com/office/drawing/2014/main" id="{68012619-7FFF-C239-4FD4-8E108A09D827}"/>
              </a:ext>
            </a:extLst>
          </p:cNvPr>
          <p:cNvSpPr/>
          <p:nvPr/>
        </p:nvSpPr>
        <p:spPr>
          <a:xfrm>
            <a:off x="2446069" y="3990829"/>
            <a:ext cx="6715172" cy="1071570"/>
          </a:xfrm>
          <a:prstGeom prst="rect">
            <a:avLst/>
          </a:prstGeom>
          <a:solidFill>
            <a:srgbClr val="2929A2">
              <a:lumMod val="75000"/>
            </a:srgbClr>
          </a:solidFill>
          <a:ln w="15875" cap="flat" cmpd="sng" algn="ctr">
            <a:solidFill>
              <a:srgbClr val="ADADE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br>
              <a:rPr kumimoji="0" lang="pl-PL" sz="1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br>
            <a:r>
              <a:rPr kumimoji="0" lang="pl-PL" sz="1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                        UKIERUNKOWYWANIE – na cele </a:t>
            </a:r>
            <a:r>
              <a:rPr kumimoji="0" lang="pl-PL"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(jaka zmiana</a:t>
            </a:r>
            <a:r>
              <a:rPr kumimoji="0" lang="en-US"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
            </a:r>
            <a:r>
              <a:rPr kumimoji="0" lang="pl-PL"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
            </a:r>
            <a:endParaRPr kumimoji="0" lang="en-US"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dirty="0">
              <a:ln>
                <a:noFill/>
              </a:ln>
              <a:solidFill>
                <a:srgbClr val="FFFFFF"/>
              </a:solidFill>
              <a:effectLst/>
              <a:uLnTx/>
              <a:uFillTx/>
              <a:latin typeface="Calibri Light" panose="020F0302020204030204"/>
              <a:ea typeface="+mn-ea"/>
              <a:cs typeface="+mn-cs"/>
            </a:endParaRPr>
          </a:p>
        </p:txBody>
      </p:sp>
      <p:sp>
        <p:nvSpPr>
          <p:cNvPr id="6" name="Prostokąt 5">
            <a:extLst>
              <a:ext uri="{FF2B5EF4-FFF2-40B4-BE49-F238E27FC236}">
                <a16:creationId xmlns:a16="http://schemas.microsoft.com/office/drawing/2014/main" id="{CAA52DB8-0F39-D1EC-21FB-F76B88B8B689}"/>
              </a:ext>
            </a:extLst>
          </p:cNvPr>
          <p:cNvSpPr/>
          <p:nvPr/>
        </p:nvSpPr>
        <p:spPr>
          <a:xfrm>
            <a:off x="3589077" y="2919259"/>
            <a:ext cx="5572164" cy="1071570"/>
          </a:xfrm>
          <a:prstGeom prst="rect">
            <a:avLst/>
          </a:prstGeom>
          <a:solidFill>
            <a:srgbClr val="2929A2">
              <a:lumMod val="60000"/>
              <a:lumOff val="40000"/>
            </a:srgbClr>
          </a:solidFill>
          <a:ln w="15875" cap="flat" cmpd="sng" algn="ctr">
            <a:solidFill>
              <a:srgbClr val="ADADE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l-PL" sz="1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WYWOŁYWANIE –  do zobowiązania </a:t>
            </a:r>
            <a:r>
              <a:rPr kumimoji="0" lang="pl-PL" sz="1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t>
            </a:r>
            <a:r>
              <a:rPr kumimoji="0" lang="pl-PL" sz="1800" b="1"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d</a:t>
            </a:r>
            <a:r>
              <a:rPr kumimoji="0" lang="pl-PL"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laczego</a:t>
            </a:r>
            <a:r>
              <a:rPr kumimoji="0" 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a:t>
            </a:r>
            <a:r>
              <a:rPr kumimoji="0" lang="pl-PL"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anose="020F0502020204030204" pitchFamily="34" charset="0"/>
                <a:cs typeface="Calibri" panose="020F0502020204030204" pitchFamily="34" charset="0"/>
              </a:rPr>
              <a:t>)</a:t>
            </a:r>
          </a:p>
        </p:txBody>
      </p:sp>
      <p:sp>
        <p:nvSpPr>
          <p:cNvPr id="7" name="Prostokąt 6">
            <a:extLst>
              <a:ext uri="{FF2B5EF4-FFF2-40B4-BE49-F238E27FC236}">
                <a16:creationId xmlns:a16="http://schemas.microsoft.com/office/drawing/2014/main" id="{7F717CAE-5D40-21E4-1E89-B9F2CCE9B46F}"/>
              </a:ext>
            </a:extLst>
          </p:cNvPr>
          <p:cNvSpPr/>
          <p:nvPr/>
        </p:nvSpPr>
        <p:spPr>
          <a:xfrm>
            <a:off x="4517771" y="1990565"/>
            <a:ext cx="4643470" cy="928694"/>
          </a:xfrm>
          <a:prstGeom prst="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                        PLANOWANIE </a:t>
            </a:r>
            <a:r>
              <a:rPr lang="pl-PL" b="1" dirty="0"/>
              <a:t>(jak?)</a:t>
            </a:r>
          </a:p>
        </p:txBody>
      </p:sp>
      <p:sp>
        <p:nvSpPr>
          <p:cNvPr id="9" name="pole tekstowe 8">
            <a:extLst>
              <a:ext uri="{FF2B5EF4-FFF2-40B4-BE49-F238E27FC236}">
                <a16:creationId xmlns:a16="http://schemas.microsoft.com/office/drawing/2014/main" id="{23F48185-892A-59A9-4023-3E92D335E717}"/>
              </a:ext>
            </a:extLst>
          </p:cNvPr>
          <p:cNvSpPr txBox="1"/>
          <p:nvPr/>
        </p:nvSpPr>
        <p:spPr>
          <a:xfrm>
            <a:off x="1271848" y="6440592"/>
            <a:ext cx="7639396" cy="261610"/>
          </a:xfrm>
          <a:prstGeom prst="rect">
            <a:avLst/>
          </a:prstGeom>
          <a:noFill/>
        </p:spPr>
        <p:txBody>
          <a:bodyPr wrap="square">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49</a:t>
            </a:r>
          </a:p>
        </p:txBody>
      </p:sp>
    </p:spTree>
    <p:extLst>
      <p:ext uri="{BB962C8B-B14F-4D97-AF65-F5344CB8AC3E}">
        <p14:creationId xmlns:p14="http://schemas.microsoft.com/office/powerpoint/2010/main" val="2383258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2DB99C-5527-2897-F983-A7D5D15D71E4}"/>
              </a:ext>
            </a:extLst>
          </p:cNvPr>
          <p:cNvSpPr>
            <a:spLocks noGrp="1"/>
          </p:cNvSpPr>
          <p:nvPr>
            <p:ph type="title"/>
          </p:nvPr>
        </p:nvSpPr>
        <p:spPr>
          <a:xfrm>
            <a:off x="1097280" y="822959"/>
            <a:ext cx="10058400" cy="914401"/>
          </a:xfrm>
        </p:spPr>
        <p:txBody>
          <a:bodyPr>
            <a:normAutofit/>
          </a:bodyPr>
          <a:lstStyle/>
          <a:p>
            <a:r>
              <a:rPr lang="pl-PL" sz="3200" b="1" dirty="0">
                <a:solidFill>
                  <a:schemeClr val="bg2">
                    <a:lumMod val="50000"/>
                  </a:schemeClr>
                </a:solidFill>
              </a:rPr>
              <a:t>ZADANIE/ PROCES ANGAŻOWANIA</a:t>
            </a:r>
          </a:p>
        </p:txBody>
      </p:sp>
      <p:sp>
        <p:nvSpPr>
          <p:cNvPr id="3" name="Symbol zastępczy zawartości 2">
            <a:extLst>
              <a:ext uri="{FF2B5EF4-FFF2-40B4-BE49-F238E27FC236}">
                <a16:creationId xmlns:a16="http://schemas.microsoft.com/office/drawing/2014/main" id="{206C003A-FE82-735D-4DB2-1D15E8506E0E}"/>
              </a:ext>
            </a:extLst>
          </p:cNvPr>
          <p:cNvSpPr>
            <a:spLocks noGrp="1"/>
          </p:cNvSpPr>
          <p:nvPr>
            <p:ph idx="1"/>
          </p:nvPr>
        </p:nvSpPr>
        <p:spPr>
          <a:xfrm>
            <a:off x="1066800" y="2444251"/>
            <a:ext cx="10058400" cy="3590790"/>
          </a:xfrm>
        </p:spPr>
        <p:txBody>
          <a:bodyPr/>
          <a:lstStyle/>
          <a:p>
            <a:r>
              <a:rPr lang="pl-PL" sz="1800" dirty="0"/>
              <a:t>1. Terapeutyczne zaangażowanie jest wstępnym warunkiem wszystkiego </a:t>
            </a:r>
            <a:br>
              <a:rPr lang="pl-PL" sz="1800" dirty="0"/>
            </a:br>
            <a:r>
              <a:rPr lang="pl-PL" sz="1800" dirty="0"/>
              <a:t>co nastąpi później i jest istotne podczas całej pracy z osobą.</a:t>
            </a:r>
          </a:p>
          <a:p>
            <a:r>
              <a:rPr lang="pl-PL" sz="1800" dirty="0"/>
              <a:t>2. Angażowanie to proces nawiązania opartej na poczuciu bezpieczeństwa, </a:t>
            </a:r>
            <a:br>
              <a:rPr lang="pl-PL" sz="1800" dirty="0"/>
            </a:br>
            <a:r>
              <a:rPr lang="pl-PL" sz="1800" dirty="0"/>
              <a:t>zaufaniu i szacunku relacji pomagania podczas, której odwołujemy się do wartości osoby.</a:t>
            </a:r>
          </a:p>
          <a:p>
            <a:r>
              <a:rPr lang="pl-PL" sz="1800" dirty="0"/>
              <a:t>3. Polega na stworzeniu atmosfery współpracy, </a:t>
            </a:r>
            <a:br>
              <a:rPr lang="pl-PL" sz="1800" dirty="0"/>
            </a:br>
            <a:r>
              <a:rPr lang="pl-PL" sz="1800" dirty="0"/>
              <a:t>w której gotowość pracy klienta będzie ulegała wzmocnieniu.</a:t>
            </a:r>
          </a:p>
          <a:p>
            <a:endParaRPr lang="pl-PL" dirty="0"/>
          </a:p>
          <a:p>
            <a:endParaRPr lang="pl-PL" dirty="0"/>
          </a:p>
          <a:p>
            <a:endParaRPr lang="pl-PL" dirty="0"/>
          </a:p>
        </p:txBody>
      </p:sp>
      <p:sp>
        <p:nvSpPr>
          <p:cNvPr id="5" name="pole tekstowe 4">
            <a:extLst>
              <a:ext uri="{FF2B5EF4-FFF2-40B4-BE49-F238E27FC236}">
                <a16:creationId xmlns:a16="http://schemas.microsoft.com/office/drawing/2014/main" id="{9CFA8795-A38A-D2B0-B200-57682C05722A}"/>
              </a:ext>
            </a:extLst>
          </p:cNvPr>
          <p:cNvSpPr txBox="1"/>
          <p:nvPr/>
        </p:nvSpPr>
        <p:spPr>
          <a:xfrm>
            <a:off x="1037012" y="6440592"/>
            <a:ext cx="7608224" cy="261610"/>
          </a:xfrm>
          <a:prstGeom prst="rect">
            <a:avLst/>
          </a:prstGeom>
          <a:noFill/>
        </p:spPr>
        <p:txBody>
          <a:bodyPr wrap="square">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65</a:t>
            </a:r>
          </a:p>
        </p:txBody>
      </p:sp>
    </p:spTree>
    <p:extLst>
      <p:ext uri="{BB962C8B-B14F-4D97-AF65-F5344CB8AC3E}">
        <p14:creationId xmlns:p14="http://schemas.microsoft.com/office/powerpoint/2010/main" val="3373178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76274E-008F-5438-1A93-452FD033B65E}"/>
              </a:ext>
            </a:extLst>
          </p:cNvPr>
          <p:cNvSpPr>
            <a:spLocks noGrp="1"/>
          </p:cNvSpPr>
          <p:nvPr>
            <p:ph type="title"/>
          </p:nvPr>
        </p:nvSpPr>
        <p:spPr>
          <a:xfrm>
            <a:off x="1097280" y="862144"/>
            <a:ext cx="10058400" cy="875216"/>
          </a:xfrm>
        </p:spPr>
        <p:txBody>
          <a:bodyPr>
            <a:normAutofit/>
          </a:bodyPr>
          <a:lstStyle/>
          <a:p>
            <a:r>
              <a:rPr lang="pl-PL" sz="3200" b="1" dirty="0">
                <a:solidFill>
                  <a:schemeClr val="bg2">
                    <a:lumMod val="50000"/>
                  </a:schemeClr>
                </a:solidFill>
              </a:rPr>
              <a:t>JAK TO WIDZI ROZMÓWCA</a:t>
            </a:r>
          </a:p>
        </p:txBody>
      </p:sp>
      <p:sp>
        <p:nvSpPr>
          <p:cNvPr id="4" name="Symbol zastępczy zawartości 3">
            <a:extLst>
              <a:ext uri="{FF2B5EF4-FFF2-40B4-BE49-F238E27FC236}">
                <a16:creationId xmlns:a16="http://schemas.microsoft.com/office/drawing/2014/main" id="{D200BB89-48A6-7685-9D92-C843F575C4B9}"/>
              </a:ext>
            </a:extLst>
          </p:cNvPr>
          <p:cNvSpPr txBox="1">
            <a:spLocks noGrp="1"/>
          </p:cNvSpPr>
          <p:nvPr>
            <p:ph idx="1"/>
          </p:nvPr>
        </p:nvSpPr>
        <p:spPr>
          <a:xfrm>
            <a:off x="1097280" y="1987579"/>
            <a:ext cx="10058400" cy="3758978"/>
          </a:xfrm>
          <a:prstGeom prst="rect">
            <a:avLst/>
          </a:prstGeom>
          <a:noFill/>
        </p:spPr>
        <p:txBody>
          <a:bodyPr wrap="square" rtlCol="0">
            <a:spAutoFit/>
          </a:bodyPr>
          <a:lstStyle/>
          <a:p>
            <a:pPr marL="285750" indent="-285750">
              <a:buFont typeface="Arial" panose="020B0604020202020204" pitchFamily="34" charset="0"/>
              <a:buChar char="•"/>
            </a:pPr>
            <a:r>
              <a:rPr lang="pl-PL" sz="1800" b="0" i="0" dirty="0">
                <a:effectLst/>
              </a:rPr>
              <a:t>Czy czuję się szanowana/</a:t>
            </a:r>
            <a:r>
              <a:rPr lang="pl-PL" sz="1800" b="0" i="0" dirty="0" err="1">
                <a:effectLst/>
              </a:rPr>
              <a:t>ny</a:t>
            </a:r>
            <a:r>
              <a:rPr lang="pl-PL" sz="1800" b="0" i="0" dirty="0">
                <a:effectLst/>
              </a:rPr>
              <a:t>?</a:t>
            </a:r>
          </a:p>
          <a:p>
            <a:pPr marL="285750" indent="-285750">
              <a:buFont typeface="Arial" panose="020B0604020202020204" pitchFamily="34" charset="0"/>
              <a:buChar char="•"/>
            </a:pPr>
            <a:r>
              <a:rPr lang="pl-PL" sz="1800" b="0" i="0" dirty="0">
                <a:effectLst/>
              </a:rPr>
              <a:t>Czy ta osoba mnie słucha i rozumie? </a:t>
            </a:r>
          </a:p>
          <a:p>
            <a:pPr marL="285750" indent="-285750">
              <a:buFont typeface="Arial" panose="020B0604020202020204" pitchFamily="34" charset="0"/>
              <a:buChar char="•"/>
            </a:pPr>
            <a:r>
              <a:rPr lang="pl-PL" sz="1800" b="0" i="0" dirty="0">
                <a:effectLst/>
              </a:rPr>
              <a:t>Czy ufam tej osobie?</a:t>
            </a:r>
          </a:p>
          <a:p>
            <a:pPr marL="285750" indent="-285750">
              <a:buFont typeface="Arial" panose="020B0604020202020204" pitchFamily="34" charset="0"/>
              <a:buChar char="•"/>
            </a:pPr>
            <a:r>
              <a:rPr lang="pl-PL" sz="1800" b="0" i="0" dirty="0">
                <a:effectLst/>
              </a:rPr>
              <a:t>Czy mam wpływ na przebieg tej rozmowy?</a:t>
            </a:r>
          </a:p>
          <a:p>
            <a:pPr marL="285750" indent="-285750">
              <a:buFont typeface="Arial" panose="020B0604020202020204" pitchFamily="34" charset="0"/>
              <a:buChar char="•"/>
            </a:pPr>
            <a:r>
              <a:rPr lang="pl-PL" sz="1800" b="0" i="0" dirty="0">
                <a:effectLst/>
              </a:rPr>
              <a:t>Czy są mi proponowane różne możliwości, czy tylko</a:t>
            </a:r>
            <a:br>
              <a:rPr lang="pl-PL" sz="1800" b="0" i="0" dirty="0">
                <a:effectLst/>
              </a:rPr>
            </a:br>
            <a:r>
              <a:rPr lang="pl-PL" sz="1800" b="0" i="0" dirty="0">
                <a:effectLst/>
              </a:rPr>
              <a:t>jedno z góry przyjęte rozwiązanie?</a:t>
            </a:r>
          </a:p>
          <a:p>
            <a:pPr marL="285750" indent="-285750">
              <a:buFont typeface="Arial" panose="020B0604020202020204" pitchFamily="34" charset="0"/>
              <a:buChar char="•"/>
            </a:pPr>
            <a:r>
              <a:rPr lang="pl-PL" sz="1800" b="0" i="0" dirty="0">
                <a:effectLst/>
              </a:rPr>
              <a:t>Czy osoba, która ma mi pomóc, uzgadnia ze mną sposób postępowania, </a:t>
            </a:r>
            <a:br>
              <a:rPr lang="pl-PL" sz="1800" b="0" i="0" dirty="0">
                <a:effectLst/>
              </a:rPr>
            </a:br>
            <a:r>
              <a:rPr lang="pl-PL" sz="1800" b="0" i="0" dirty="0">
                <a:effectLst/>
              </a:rPr>
              <a:t>czy raczej narzuca mi swoje zdanie?</a:t>
            </a:r>
          </a:p>
          <a:p>
            <a:pPr marL="285750" indent="-285750">
              <a:buFont typeface="Arial" panose="020B0604020202020204" pitchFamily="34" charset="0"/>
              <a:buChar char="•"/>
            </a:pPr>
            <a:r>
              <a:rPr lang="pl-PL" sz="1800" b="0" i="0" dirty="0">
                <a:effectLst/>
              </a:rPr>
              <a:t>Czy znajdę tu pomoc?</a:t>
            </a:r>
            <a:r>
              <a:rPr lang="pl-PL" sz="1800" dirty="0"/>
              <a:t> </a:t>
            </a:r>
          </a:p>
          <a:p>
            <a:pPr marL="0" indent="0">
              <a:buNone/>
            </a:pPr>
            <a:endParaRPr lang="pl-PL" sz="1200" dirty="0"/>
          </a:p>
        </p:txBody>
      </p:sp>
      <p:sp>
        <p:nvSpPr>
          <p:cNvPr id="6" name="pole tekstowe 5">
            <a:extLst>
              <a:ext uri="{FF2B5EF4-FFF2-40B4-BE49-F238E27FC236}">
                <a16:creationId xmlns:a16="http://schemas.microsoft.com/office/drawing/2014/main" id="{F058C96D-3637-149F-33B0-7861E6F34034}"/>
              </a:ext>
            </a:extLst>
          </p:cNvPr>
          <p:cNvSpPr txBox="1"/>
          <p:nvPr/>
        </p:nvSpPr>
        <p:spPr>
          <a:xfrm>
            <a:off x="1219893" y="6493955"/>
            <a:ext cx="7691350" cy="276999"/>
          </a:xfrm>
          <a:prstGeom prst="rect">
            <a:avLst/>
          </a:prstGeom>
          <a:noFill/>
        </p:spPr>
        <p:txBody>
          <a:bodyPr wrap="square">
            <a:spAutoFit/>
          </a:bodyPr>
          <a:lstStyle/>
          <a:p>
            <a:r>
              <a:rPr lang="pl-PL" sz="1200" dirty="0">
                <a:solidFill>
                  <a:schemeClr val="bg1"/>
                </a:solidFill>
              </a:rPr>
              <a:t>Źródło: Miller, W. R., </a:t>
            </a:r>
            <a:r>
              <a:rPr lang="pl-PL" sz="1200" dirty="0" err="1">
                <a:solidFill>
                  <a:schemeClr val="bg1"/>
                </a:solidFill>
              </a:rPr>
              <a:t>Rollnick</a:t>
            </a:r>
            <a:r>
              <a:rPr lang="pl-PL" sz="1200" dirty="0">
                <a:solidFill>
                  <a:schemeClr val="bg1"/>
                </a:solidFill>
              </a:rPr>
              <a:t>, S. (2014  polskie wydanie) Dialog motywujący. Jak pomóc ludziom w zmianie, WUJ, str. 68</a:t>
            </a:r>
          </a:p>
        </p:txBody>
      </p:sp>
    </p:spTree>
    <p:extLst>
      <p:ext uri="{BB962C8B-B14F-4D97-AF65-F5344CB8AC3E}">
        <p14:creationId xmlns:p14="http://schemas.microsoft.com/office/powerpoint/2010/main" val="3799337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F323112-2C3C-437D-2F8A-008DE26FC176}"/>
              </a:ext>
            </a:extLst>
          </p:cNvPr>
          <p:cNvSpPr>
            <a:spLocks noGrp="1"/>
          </p:cNvSpPr>
          <p:nvPr>
            <p:ph type="title"/>
          </p:nvPr>
        </p:nvSpPr>
        <p:spPr>
          <a:xfrm>
            <a:off x="1097280" y="989013"/>
            <a:ext cx="10058400" cy="748348"/>
          </a:xfrm>
        </p:spPr>
        <p:txBody>
          <a:bodyPr>
            <a:normAutofit/>
          </a:bodyPr>
          <a:lstStyle/>
          <a:p>
            <a:r>
              <a:rPr lang="pl-PL" sz="3200" b="1" dirty="0">
                <a:solidFill>
                  <a:schemeClr val="bg2">
                    <a:lumMod val="50000"/>
                  </a:schemeClr>
                </a:solidFill>
              </a:rPr>
              <a:t>CZYNNIKI SPRZYJAJĄCE ZAANGAŻOWANIU</a:t>
            </a:r>
          </a:p>
        </p:txBody>
      </p:sp>
      <p:sp>
        <p:nvSpPr>
          <p:cNvPr id="4" name="Symbol zastępczy zawartości 3">
            <a:extLst>
              <a:ext uri="{FF2B5EF4-FFF2-40B4-BE49-F238E27FC236}">
                <a16:creationId xmlns:a16="http://schemas.microsoft.com/office/drawing/2014/main" id="{C6AFCA40-E72D-7504-185E-68A6C902CE11}"/>
              </a:ext>
            </a:extLst>
          </p:cNvPr>
          <p:cNvSpPr txBox="1">
            <a:spLocks noGrp="1"/>
          </p:cNvSpPr>
          <p:nvPr>
            <p:ph idx="1"/>
          </p:nvPr>
        </p:nvSpPr>
        <p:spPr>
          <a:xfrm>
            <a:off x="1097280" y="2178772"/>
            <a:ext cx="10058400" cy="2995692"/>
          </a:xfrm>
          <a:prstGeom prst="rect">
            <a:avLst/>
          </a:prstGeom>
          <a:noFill/>
        </p:spPr>
        <p:txBody>
          <a:bodyPr wrap="square">
            <a:spAutoFit/>
          </a:bodyPr>
          <a:lstStyle/>
          <a:p>
            <a:pPr>
              <a:lnSpc>
                <a:spcPct val="100000"/>
              </a:lnSpc>
              <a:spcBef>
                <a:spcPts val="0"/>
              </a:spcBef>
              <a:spcAft>
                <a:spcPts val="600"/>
              </a:spcAft>
            </a:pPr>
            <a:r>
              <a:rPr lang="pl-PL" sz="1800" b="1" i="0" dirty="0">
                <a:solidFill>
                  <a:schemeClr val="bg2">
                    <a:lumMod val="50000"/>
                  </a:schemeClr>
                </a:solidFill>
                <a:effectLst/>
              </a:rPr>
              <a:t>Pragnienia lub cele </a:t>
            </a:r>
            <a:r>
              <a:rPr lang="pl-PL" sz="1800" b="0" i="0" dirty="0">
                <a:effectLst/>
              </a:rPr>
              <a:t>(co chcę osiągnąć, na co liczę przychodząc tutaj?)</a:t>
            </a:r>
            <a:br>
              <a:rPr lang="pl-PL" sz="1800" b="0" i="0" dirty="0">
                <a:effectLst/>
              </a:rPr>
            </a:br>
            <a:r>
              <a:rPr lang="pl-PL" sz="1800" b="1" i="0" dirty="0">
                <a:solidFill>
                  <a:schemeClr val="bg2">
                    <a:lumMod val="50000"/>
                  </a:schemeClr>
                </a:solidFill>
                <a:effectLst/>
              </a:rPr>
              <a:t>Znaczenie</a:t>
            </a:r>
            <a:r>
              <a:rPr lang="pl-PL" sz="1800" b="1" i="0" dirty="0">
                <a:effectLst/>
              </a:rPr>
              <a:t> </a:t>
            </a:r>
            <a:r>
              <a:rPr lang="pl-PL" sz="1800" b="0" i="0" dirty="0">
                <a:effectLst/>
              </a:rPr>
              <a:t>(jak ważne jest to dla mnie?)</a:t>
            </a:r>
            <a:br>
              <a:rPr lang="pl-PL" sz="1800" b="0" i="0" dirty="0">
                <a:effectLst/>
              </a:rPr>
            </a:br>
            <a:r>
              <a:rPr lang="pl-PL" sz="1800" b="1" i="0" dirty="0">
                <a:solidFill>
                  <a:schemeClr val="bg2">
                    <a:lumMod val="50000"/>
                  </a:schemeClr>
                </a:solidFill>
                <a:effectLst/>
              </a:rPr>
              <a:t>Pozytywne wrażenia </a:t>
            </a:r>
            <a:r>
              <a:rPr lang="pl-PL" sz="1800" b="0" i="0" dirty="0">
                <a:effectLst/>
              </a:rPr>
              <a:t>(czy czuję się tu dobrze, jak zostałam/em potraktowana/y?)</a:t>
            </a:r>
            <a:br>
              <a:rPr lang="pl-PL" sz="1800" b="0" i="0" dirty="0">
                <a:effectLst/>
              </a:rPr>
            </a:br>
            <a:r>
              <a:rPr lang="pl-PL" sz="1800" b="1" i="0" dirty="0">
                <a:solidFill>
                  <a:schemeClr val="bg2">
                    <a:lumMod val="50000"/>
                  </a:schemeClr>
                </a:solidFill>
                <a:effectLst/>
              </a:rPr>
              <a:t>Oczekiwania</a:t>
            </a:r>
            <a:r>
              <a:rPr lang="pl-PL" sz="1800" b="1" i="0" dirty="0">
                <a:effectLst/>
              </a:rPr>
              <a:t> </a:t>
            </a:r>
            <a:r>
              <a:rPr lang="pl-PL" sz="1800" b="0" i="0" dirty="0">
                <a:effectLst/>
              </a:rPr>
              <a:t>(co miało się wydarzyć, a czego rzeczywiście doświadczyłem/</a:t>
            </a:r>
            <a:r>
              <a:rPr lang="pl-PL" sz="1800" b="0" i="0" dirty="0" err="1">
                <a:effectLst/>
              </a:rPr>
              <a:t>am</a:t>
            </a:r>
            <a:r>
              <a:rPr lang="pl-PL" sz="1800" b="0" i="0" dirty="0">
                <a:effectLst/>
              </a:rPr>
              <a:t>?)</a:t>
            </a:r>
            <a:br>
              <a:rPr lang="pl-PL" sz="1800" b="0" i="0" dirty="0">
                <a:effectLst/>
              </a:rPr>
            </a:br>
            <a:r>
              <a:rPr lang="pl-PL" sz="1800" b="1" i="0" dirty="0">
                <a:solidFill>
                  <a:schemeClr val="bg2">
                    <a:lumMod val="50000"/>
                  </a:schemeClr>
                </a:solidFill>
                <a:effectLst/>
              </a:rPr>
              <a:t>Nadzieja</a:t>
            </a:r>
            <a:r>
              <a:rPr lang="pl-PL" sz="1800" b="1" i="0" dirty="0">
                <a:effectLst/>
              </a:rPr>
              <a:t> </a:t>
            </a:r>
            <a:r>
              <a:rPr lang="pl-PL" sz="1800" b="0" i="0" dirty="0">
                <a:effectLst/>
              </a:rPr>
              <a:t>(czy wierzę, że to mi pomoże, czy znajdę tu to, czego szukam?)</a:t>
            </a:r>
            <a:br>
              <a:rPr lang="pl-PL" sz="1800" b="0" i="0" dirty="0">
                <a:effectLst/>
              </a:rPr>
            </a:br>
            <a:endParaRPr lang="pl-PL" sz="1800" b="0" i="0" dirty="0">
              <a:effectLst/>
            </a:endParaRPr>
          </a:p>
          <a:p>
            <a:pPr algn="ctr"/>
            <a:r>
              <a:rPr lang="pl-PL" sz="1800" b="0" i="0" dirty="0">
                <a:effectLst/>
              </a:rPr>
              <a:t>To ważne wskazówki dla nas – osób pomagających, </a:t>
            </a:r>
            <a:br>
              <a:rPr lang="pl-PL" sz="1800" b="0" i="0" dirty="0">
                <a:effectLst/>
              </a:rPr>
            </a:br>
            <a:r>
              <a:rPr lang="pl-PL" sz="1800" b="0" i="0" dirty="0">
                <a:effectLst/>
              </a:rPr>
              <a:t>szczególnie podczas pierwszego kontaktu z </a:t>
            </a:r>
            <a:r>
              <a:rPr lang="pl-PL" sz="1800" dirty="0"/>
              <a:t>rozmówcą</a:t>
            </a:r>
            <a:r>
              <a:rPr lang="pl-PL" sz="1800" b="0" i="0" dirty="0">
                <a:effectLst/>
              </a:rPr>
              <a:t>!</a:t>
            </a:r>
            <a:r>
              <a:rPr lang="pl-PL" sz="1800" dirty="0"/>
              <a:t> </a:t>
            </a:r>
          </a:p>
          <a:p>
            <a:br>
              <a:rPr lang="pl-PL" sz="1200" dirty="0"/>
            </a:br>
            <a:endParaRPr lang="pl-PL" sz="1200" dirty="0">
              <a:latin typeface="+mj-lt"/>
            </a:endParaRPr>
          </a:p>
        </p:txBody>
      </p:sp>
      <p:sp>
        <p:nvSpPr>
          <p:cNvPr id="6" name="pole tekstowe 5">
            <a:extLst>
              <a:ext uri="{FF2B5EF4-FFF2-40B4-BE49-F238E27FC236}">
                <a16:creationId xmlns:a16="http://schemas.microsoft.com/office/drawing/2014/main" id="{4D45970D-9CB2-0BD8-2DBD-9FE9B38A6EAB}"/>
              </a:ext>
            </a:extLst>
          </p:cNvPr>
          <p:cNvSpPr txBox="1"/>
          <p:nvPr/>
        </p:nvSpPr>
        <p:spPr>
          <a:xfrm>
            <a:off x="1171777" y="6477676"/>
            <a:ext cx="7315517" cy="261610"/>
          </a:xfrm>
          <a:prstGeom prst="rect">
            <a:avLst/>
          </a:prstGeom>
          <a:noFill/>
        </p:spPr>
        <p:txBody>
          <a:bodyPr wrap="square">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a:t>
            </a:r>
            <a:r>
              <a:rPr lang="pl-PL" sz="1100" dirty="0">
                <a:solidFill>
                  <a:schemeClr val="bg1"/>
                </a:solidFill>
                <a:latin typeface="+mj-lt"/>
              </a:rPr>
              <a:t> (2014  polskie wydanie) Dialog motywujący. Jak pomóc ludziom w zmianie, WUJ, str. 76</a:t>
            </a:r>
            <a:endParaRPr lang="pl-PL" sz="1100" dirty="0">
              <a:solidFill>
                <a:schemeClr val="bg1"/>
              </a:solidFill>
            </a:endParaRPr>
          </a:p>
        </p:txBody>
      </p:sp>
    </p:spTree>
    <p:extLst>
      <p:ext uri="{BB962C8B-B14F-4D97-AF65-F5344CB8AC3E}">
        <p14:creationId xmlns:p14="http://schemas.microsoft.com/office/powerpoint/2010/main" val="3044947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3606E6-22DC-F7D7-1CB7-A7E3E429708C}"/>
              </a:ext>
            </a:extLst>
          </p:cNvPr>
          <p:cNvSpPr>
            <a:spLocks noGrp="1"/>
          </p:cNvSpPr>
          <p:nvPr>
            <p:ph type="title"/>
          </p:nvPr>
        </p:nvSpPr>
        <p:spPr>
          <a:xfrm>
            <a:off x="1097280" y="822960"/>
            <a:ext cx="10058400" cy="914400"/>
          </a:xfrm>
        </p:spPr>
        <p:txBody>
          <a:bodyPr>
            <a:normAutofit/>
          </a:bodyPr>
          <a:lstStyle/>
          <a:p>
            <a:r>
              <a:rPr lang="pl-PL" sz="3200" b="1" dirty="0">
                <a:solidFill>
                  <a:schemeClr val="bg2">
                    <a:lumMod val="50000"/>
                  </a:schemeClr>
                </a:solidFill>
              </a:rPr>
              <a:t>PUŁAPKI W ANGAŻOWANIU</a:t>
            </a:r>
          </a:p>
        </p:txBody>
      </p:sp>
      <p:sp>
        <p:nvSpPr>
          <p:cNvPr id="5" name="Symbol zastępczy zawartości 4">
            <a:extLst>
              <a:ext uri="{FF2B5EF4-FFF2-40B4-BE49-F238E27FC236}">
                <a16:creationId xmlns:a16="http://schemas.microsoft.com/office/drawing/2014/main" id="{6E084E35-DB15-7233-8D11-21DFFEF24D5E}"/>
              </a:ext>
            </a:extLst>
          </p:cNvPr>
          <p:cNvSpPr txBox="1">
            <a:spLocks noGrp="1"/>
          </p:cNvSpPr>
          <p:nvPr>
            <p:ph idx="1"/>
          </p:nvPr>
        </p:nvSpPr>
        <p:spPr>
          <a:xfrm>
            <a:off x="1096963" y="1846263"/>
            <a:ext cx="10058400" cy="3293209"/>
          </a:xfrm>
          <a:prstGeom prst="rect">
            <a:avLst/>
          </a:prstGeom>
          <a:solidFill>
            <a:srgbClr val="D9D9D9">
              <a:alpha val="50196"/>
            </a:srgbClr>
          </a:solidFill>
          <a:effectLst>
            <a:softEdge rad="63500"/>
          </a:effectLst>
        </p:spPr>
        <p:txBody>
          <a:bodyPr wrap="square">
            <a:spAutoFit/>
          </a:bodyPr>
          <a:lstStyle/>
          <a:p>
            <a:pPr marL="342900" indent="-342900">
              <a:lnSpc>
                <a:spcPct val="100000"/>
              </a:lnSpc>
              <a:spcBef>
                <a:spcPts val="0"/>
              </a:spcBef>
              <a:spcAft>
                <a:spcPts val="0"/>
              </a:spcAft>
              <a:buAutoNum type="arabicParenBoth"/>
            </a:pPr>
            <a:r>
              <a:rPr lang="pl-PL" sz="1800" b="0" i="0" dirty="0">
                <a:effectLst/>
              </a:rPr>
              <a:t>Odruch naprawiania</a:t>
            </a:r>
          </a:p>
          <a:p>
            <a:pPr marL="342900" indent="-342900">
              <a:lnSpc>
                <a:spcPct val="100000"/>
              </a:lnSpc>
              <a:spcBef>
                <a:spcPts val="0"/>
              </a:spcBef>
              <a:spcAft>
                <a:spcPts val="0"/>
              </a:spcAft>
              <a:buAutoNum type="arabicParenBoth"/>
            </a:pPr>
            <a:r>
              <a:rPr lang="pl-PL" sz="1800" b="0" i="0" dirty="0">
                <a:effectLst/>
              </a:rPr>
              <a:t>Pułapka badania diagnostycznego</a:t>
            </a:r>
            <a:endParaRPr lang="pl-PL" sz="1800" dirty="0"/>
          </a:p>
          <a:p>
            <a:pPr marL="342900" indent="-342900">
              <a:lnSpc>
                <a:spcPct val="100000"/>
              </a:lnSpc>
              <a:spcBef>
                <a:spcPts val="0"/>
              </a:spcBef>
              <a:spcAft>
                <a:spcPts val="0"/>
              </a:spcAft>
              <a:buAutoNum type="arabicParenBoth"/>
            </a:pPr>
            <a:r>
              <a:rPr lang="pl-PL" sz="1800" b="0" i="0" dirty="0">
                <a:effectLst/>
              </a:rPr>
              <a:t>Pułapka eksperta</a:t>
            </a:r>
            <a:endParaRPr lang="pl-PL" sz="1800" dirty="0"/>
          </a:p>
          <a:p>
            <a:pPr marL="342900" indent="-342900">
              <a:lnSpc>
                <a:spcPct val="100000"/>
              </a:lnSpc>
              <a:spcBef>
                <a:spcPts val="0"/>
              </a:spcBef>
              <a:spcAft>
                <a:spcPts val="0"/>
              </a:spcAft>
              <a:buAutoNum type="arabicParenBoth"/>
            </a:pPr>
            <a:r>
              <a:rPr lang="pl-PL" sz="1800" b="0" i="0" dirty="0">
                <a:effectLst/>
              </a:rPr>
              <a:t>Pułapka przedwczesnego ukierunkowania</a:t>
            </a:r>
            <a:endParaRPr lang="pl-PL" sz="1800" dirty="0"/>
          </a:p>
          <a:p>
            <a:pPr marL="342900" indent="-342900">
              <a:lnSpc>
                <a:spcPct val="100000"/>
              </a:lnSpc>
              <a:spcBef>
                <a:spcPts val="0"/>
              </a:spcBef>
              <a:spcAft>
                <a:spcPts val="0"/>
              </a:spcAft>
              <a:buAutoNum type="arabicParenBoth"/>
            </a:pPr>
            <a:r>
              <a:rPr lang="pl-PL" sz="1800" b="0" i="0" dirty="0">
                <a:effectLst/>
              </a:rPr>
              <a:t>Pułapka etykietowania</a:t>
            </a:r>
            <a:endParaRPr lang="pl-PL" sz="1800" dirty="0"/>
          </a:p>
          <a:p>
            <a:pPr marL="342900" indent="-342900">
              <a:lnSpc>
                <a:spcPct val="100000"/>
              </a:lnSpc>
              <a:spcBef>
                <a:spcPts val="0"/>
              </a:spcBef>
              <a:spcAft>
                <a:spcPts val="0"/>
              </a:spcAft>
              <a:buAutoNum type="arabicParenBoth"/>
            </a:pPr>
            <a:r>
              <a:rPr lang="pl-PL" sz="1800" b="0" i="0" dirty="0">
                <a:effectLst/>
              </a:rPr>
              <a:t>Pułapka obwiniania</a:t>
            </a:r>
            <a:endParaRPr lang="pl-PL" sz="1800" dirty="0"/>
          </a:p>
          <a:p>
            <a:pPr marL="342900" indent="-342900">
              <a:lnSpc>
                <a:spcPct val="100000"/>
              </a:lnSpc>
              <a:spcBef>
                <a:spcPts val="0"/>
              </a:spcBef>
              <a:spcAft>
                <a:spcPts val="0"/>
              </a:spcAft>
              <a:buAutoNum type="arabicParenBoth"/>
            </a:pPr>
            <a:r>
              <a:rPr lang="pl-PL" sz="1800" b="0" i="0" dirty="0">
                <a:effectLst/>
              </a:rPr>
              <a:t>Pułapka pogawędki</a:t>
            </a:r>
            <a:endParaRPr lang="pl-PL" sz="1800" dirty="0"/>
          </a:p>
          <a:p>
            <a:pPr marL="342900" indent="-342900">
              <a:lnSpc>
                <a:spcPct val="100000"/>
              </a:lnSpc>
              <a:spcBef>
                <a:spcPts val="0"/>
              </a:spcBef>
              <a:spcAft>
                <a:spcPts val="0"/>
              </a:spcAft>
              <a:buAutoNum type="arabicParenBoth"/>
            </a:pPr>
            <a:r>
              <a:rPr lang="pl-PL" sz="1800" b="0" i="0" dirty="0">
                <a:effectLst/>
              </a:rPr>
              <a:t>Pułapka przepytywania</a:t>
            </a:r>
            <a:endParaRPr lang="pl-PL" sz="1800" dirty="0"/>
          </a:p>
          <a:p>
            <a:pPr marL="342900" indent="-342900">
              <a:lnSpc>
                <a:spcPct val="100000"/>
              </a:lnSpc>
              <a:spcBef>
                <a:spcPts val="0"/>
              </a:spcBef>
              <a:spcAft>
                <a:spcPts val="0"/>
              </a:spcAft>
              <a:buAutoNum type="arabicParenBoth"/>
            </a:pPr>
            <a:r>
              <a:rPr lang="pl-PL" sz="1800" b="0" i="0" dirty="0">
                <a:effectLst/>
              </a:rPr>
              <a:t>Pułapka opowiedzenia się po jednej stronie (przywiązanie do określonych rezultatów)</a:t>
            </a:r>
          </a:p>
          <a:p>
            <a:br>
              <a:rPr lang="pl-PL" sz="1800" b="0" i="0" dirty="0">
                <a:effectLst/>
              </a:rPr>
            </a:br>
            <a:r>
              <a:rPr lang="pl-PL" sz="1800" b="1" i="0" dirty="0">
                <a:effectLst/>
              </a:rPr>
              <a:t>W które najczęściej wpadasz w swojej pracy?</a:t>
            </a:r>
            <a:r>
              <a:rPr lang="pl-PL" sz="1800" dirty="0"/>
              <a:t> </a:t>
            </a:r>
          </a:p>
        </p:txBody>
      </p:sp>
      <p:sp>
        <p:nvSpPr>
          <p:cNvPr id="7" name="pole tekstowe 6">
            <a:extLst>
              <a:ext uri="{FF2B5EF4-FFF2-40B4-BE49-F238E27FC236}">
                <a16:creationId xmlns:a16="http://schemas.microsoft.com/office/drawing/2014/main" id="{CE6ECB30-D29F-D017-090E-5B4F8CFB2254}"/>
              </a:ext>
            </a:extLst>
          </p:cNvPr>
          <p:cNvSpPr txBox="1"/>
          <p:nvPr/>
        </p:nvSpPr>
        <p:spPr>
          <a:xfrm>
            <a:off x="1170016" y="6440592"/>
            <a:ext cx="7292340" cy="261610"/>
          </a:xfrm>
          <a:prstGeom prst="rect">
            <a:avLst/>
          </a:prstGeom>
          <a:noFill/>
        </p:spPr>
        <p:txBody>
          <a:bodyPr wrap="square">
            <a:spAutoFit/>
          </a:bodyPr>
          <a:lstStyle/>
          <a:p>
            <a:r>
              <a:rPr lang="pl-PL" sz="1100" dirty="0">
                <a:solidFill>
                  <a:schemeClr val="bg1"/>
                </a:solidFill>
              </a:rPr>
              <a:t>Źródło: Miller, W. R., </a:t>
            </a:r>
            <a:r>
              <a:rPr lang="pl-PL" sz="1100" dirty="0" err="1">
                <a:solidFill>
                  <a:schemeClr val="bg1"/>
                </a:solidFill>
              </a:rPr>
              <a:t>Rollnick</a:t>
            </a:r>
            <a:r>
              <a:rPr lang="pl-PL" sz="1100" dirty="0">
                <a:solidFill>
                  <a:schemeClr val="bg1"/>
                </a:solidFill>
              </a:rPr>
              <a:t>, S. (2014  polskie wydanie) Dialog motywujący. Jak pomóc ludziom w zmianie, WUJ, str. 68-76</a:t>
            </a:r>
          </a:p>
        </p:txBody>
      </p:sp>
    </p:spTree>
    <p:extLst>
      <p:ext uri="{BB962C8B-B14F-4D97-AF65-F5344CB8AC3E}">
        <p14:creationId xmlns:p14="http://schemas.microsoft.com/office/powerpoint/2010/main" val="1833125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6BCDB5-7783-E3EE-B82A-92E27235D2E3}"/>
              </a:ext>
            </a:extLst>
          </p:cNvPr>
          <p:cNvSpPr>
            <a:spLocks noGrp="1"/>
          </p:cNvSpPr>
          <p:nvPr>
            <p:ph type="title"/>
          </p:nvPr>
        </p:nvSpPr>
        <p:spPr/>
        <p:txBody>
          <a:bodyPr>
            <a:normAutofit/>
          </a:bodyPr>
          <a:lstStyle/>
          <a:p>
            <a:pPr algn="ctr"/>
            <a:r>
              <a:rPr lang="pl-PL" sz="6600" b="1" dirty="0">
                <a:latin typeface="72 Black" panose="020B0A04030603020204" pitchFamily="34" charset="0"/>
                <a:cs typeface="72 Black" panose="020B0A04030603020204" pitchFamily="34" charset="0"/>
              </a:rPr>
              <a:t>„</a:t>
            </a:r>
            <a:endParaRPr lang="pl-PL" sz="6600" dirty="0"/>
          </a:p>
        </p:txBody>
      </p:sp>
      <p:sp>
        <p:nvSpPr>
          <p:cNvPr id="3" name="Symbol zastępczy zawartości 2">
            <a:extLst>
              <a:ext uri="{FF2B5EF4-FFF2-40B4-BE49-F238E27FC236}">
                <a16:creationId xmlns:a16="http://schemas.microsoft.com/office/drawing/2014/main" id="{40808B8C-0F4A-B44F-4014-C5A3361E2EF9}"/>
              </a:ext>
            </a:extLst>
          </p:cNvPr>
          <p:cNvSpPr>
            <a:spLocks noGrp="1"/>
          </p:cNvSpPr>
          <p:nvPr>
            <p:ph idx="1"/>
          </p:nvPr>
        </p:nvSpPr>
        <p:spPr>
          <a:xfrm>
            <a:off x="1097279" y="1845734"/>
            <a:ext cx="9892145" cy="4023360"/>
          </a:xfrm>
        </p:spPr>
        <p:txBody>
          <a:bodyPr/>
          <a:lstStyle/>
          <a:p>
            <a:pPr>
              <a:lnSpc>
                <a:spcPct val="150000"/>
              </a:lnSpc>
              <a:spcBef>
                <a:spcPts val="0"/>
              </a:spcBef>
              <a:spcAft>
                <a:spcPts val="0"/>
              </a:spcAft>
            </a:pPr>
            <a:r>
              <a:rPr lang="pl-PL" sz="1800" b="0" i="0" dirty="0">
                <a:effectLst/>
              </a:rPr>
              <a:t>,,Rodzajem troskliwości, jaką pragnie osiągnąć terapeuta skoncentrowany na kliencie, jest prostoduszna troskliwość, która charakteryzuje się akceptowaniem klientów takimi, jakimi mówią, że są, bez dręczącej podejrzliwości w umyśle terapeuty, że w rzeczywistości mogą być inni. Nastawienie to nie oznacza głupoty terapeuty; jest to nastawienie, które z największym prawdopodobieństwem będzie prowadzić do zaufania, dalszej samoanalizy oraz skorygowania fałszywych stwierdzeń w miarę pogłębiania zaufania.”</a:t>
            </a:r>
            <a:br>
              <a:rPr lang="pl-PL" sz="1800" b="0" i="0" dirty="0">
                <a:effectLst/>
              </a:rPr>
            </a:br>
            <a:endParaRPr lang="pl-PL" sz="1800" b="0" i="0" dirty="0">
              <a:effectLst/>
            </a:endParaRPr>
          </a:p>
          <a:p>
            <a:r>
              <a:rPr lang="pl-PL" sz="1800" b="1" i="0" dirty="0">
                <a:effectLst/>
              </a:rPr>
              <a:t>Carl Rogers i </a:t>
            </a:r>
            <a:r>
              <a:rPr lang="pl-PL" sz="1800" b="1" i="0" dirty="0" err="1">
                <a:effectLst/>
              </a:rPr>
              <a:t>Ruth</a:t>
            </a:r>
            <a:r>
              <a:rPr lang="pl-PL" sz="1800" b="1" i="0" dirty="0">
                <a:effectLst/>
              </a:rPr>
              <a:t> </a:t>
            </a:r>
            <a:r>
              <a:rPr lang="pl-PL" sz="1800" b="1" i="0" dirty="0" err="1">
                <a:effectLst/>
              </a:rPr>
              <a:t>Sanford</a:t>
            </a:r>
            <a:r>
              <a:rPr lang="pl-PL" sz="1800" dirty="0"/>
              <a:t> </a:t>
            </a:r>
            <a:br>
              <a:rPr lang="pl-PL" dirty="0"/>
            </a:br>
            <a:endParaRPr lang="pl-PL" sz="1400" dirty="0">
              <a:latin typeface="+mj-lt"/>
            </a:endParaRPr>
          </a:p>
          <a:p>
            <a:endParaRPr lang="pl-PL" dirty="0"/>
          </a:p>
        </p:txBody>
      </p:sp>
      <p:sp>
        <p:nvSpPr>
          <p:cNvPr id="5" name="pole tekstowe 4">
            <a:extLst>
              <a:ext uri="{FF2B5EF4-FFF2-40B4-BE49-F238E27FC236}">
                <a16:creationId xmlns:a16="http://schemas.microsoft.com/office/drawing/2014/main" id="{82D8DB27-6899-A05B-3DB3-F368F32EAC46}"/>
              </a:ext>
            </a:extLst>
          </p:cNvPr>
          <p:cNvSpPr txBox="1"/>
          <p:nvPr/>
        </p:nvSpPr>
        <p:spPr>
          <a:xfrm>
            <a:off x="1012074" y="6454447"/>
            <a:ext cx="7730143" cy="261610"/>
          </a:xfrm>
          <a:prstGeom prst="rect">
            <a:avLst/>
          </a:prstGeom>
          <a:noFill/>
        </p:spPr>
        <p:txBody>
          <a:bodyPr wrap="square">
            <a:spAutoFit/>
          </a:bodyPr>
          <a:lstStyle/>
          <a:p>
            <a:r>
              <a:rPr lang="pl-PL" sz="1100" dirty="0">
                <a:solidFill>
                  <a:schemeClr val="bg1"/>
                </a:solidFill>
                <a:latin typeface="+mj-lt"/>
              </a:rPr>
              <a:t>Za: </a:t>
            </a:r>
            <a:r>
              <a:rPr lang="pl-PL" sz="1100" dirty="0" err="1">
                <a:solidFill>
                  <a:schemeClr val="bg1"/>
                </a:solidFill>
                <a:latin typeface="+mj-lt"/>
              </a:rPr>
              <a:t>Rosengren</a:t>
            </a:r>
            <a:r>
              <a:rPr lang="pl-PL" sz="1100" dirty="0">
                <a:solidFill>
                  <a:schemeClr val="bg1"/>
                </a:solidFill>
                <a:latin typeface="+mj-lt"/>
              </a:rPr>
              <a:t> D.B (2013) Rozwijanie umiejętności w dialogu motywującym Kraków; Wydawnictwo Uniwersytetu Jagiellońskiego </a:t>
            </a:r>
          </a:p>
        </p:txBody>
      </p:sp>
    </p:spTree>
    <p:extLst>
      <p:ext uri="{BB962C8B-B14F-4D97-AF65-F5344CB8AC3E}">
        <p14:creationId xmlns:p14="http://schemas.microsoft.com/office/powerpoint/2010/main" val="2198579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68660A-32A5-CF47-5788-21084F32C5CB}"/>
              </a:ext>
            </a:extLst>
          </p:cNvPr>
          <p:cNvSpPr>
            <a:spLocks noGrp="1"/>
          </p:cNvSpPr>
          <p:nvPr>
            <p:ph type="title"/>
          </p:nvPr>
        </p:nvSpPr>
        <p:spPr/>
        <p:txBody>
          <a:bodyPr>
            <a:normAutofit/>
          </a:bodyPr>
          <a:lstStyle/>
          <a:p>
            <a:r>
              <a:rPr lang="pl-PL" sz="3200" b="1" dirty="0">
                <a:solidFill>
                  <a:schemeClr val="bg2">
                    <a:lumMod val="50000"/>
                  </a:schemeClr>
                </a:solidFill>
              </a:rPr>
              <a:t>HISTORIA ROZWOJU METODY</a:t>
            </a:r>
            <a:endParaRPr lang="pl-PL" sz="3200" dirty="0">
              <a:solidFill>
                <a:schemeClr val="bg2">
                  <a:lumMod val="50000"/>
                </a:schemeClr>
              </a:solidFill>
            </a:endParaRPr>
          </a:p>
        </p:txBody>
      </p:sp>
      <p:sp>
        <p:nvSpPr>
          <p:cNvPr id="3" name="Symbol zastępczy zawartości 2">
            <a:extLst>
              <a:ext uri="{FF2B5EF4-FFF2-40B4-BE49-F238E27FC236}">
                <a16:creationId xmlns:a16="http://schemas.microsoft.com/office/drawing/2014/main" id="{7FD2A638-59D7-44D5-72C6-A825A8126D7E}"/>
              </a:ext>
            </a:extLst>
          </p:cNvPr>
          <p:cNvSpPr>
            <a:spLocks noGrp="1"/>
          </p:cNvSpPr>
          <p:nvPr>
            <p:ph idx="1"/>
          </p:nvPr>
        </p:nvSpPr>
        <p:spPr>
          <a:xfrm>
            <a:off x="1180408" y="2078150"/>
            <a:ext cx="10058400" cy="3366346"/>
          </a:xfrm>
        </p:spPr>
        <p:txBody>
          <a:bodyPr/>
          <a:lstStyle/>
          <a:p>
            <a:pPr marL="0" indent="0">
              <a:spcBef>
                <a:spcPts val="600"/>
              </a:spcBef>
              <a:buNone/>
            </a:pPr>
            <a:r>
              <a:rPr lang="pl-PL" b="1" dirty="0">
                <a:solidFill>
                  <a:schemeClr val="bg2">
                    <a:lumMod val="50000"/>
                  </a:schemeClr>
                </a:solidFill>
              </a:rPr>
              <a:t>1991 r. </a:t>
            </a:r>
            <a:r>
              <a:rPr lang="pl-PL" dirty="0"/>
              <a:t>– pierwsze wydanie książki nt. DM </a:t>
            </a:r>
            <a:r>
              <a:rPr lang="pl-PL" i="1" dirty="0" err="1"/>
              <a:t>Motivational</a:t>
            </a:r>
            <a:r>
              <a:rPr lang="pl-PL" i="1" dirty="0"/>
              <a:t> </a:t>
            </a:r>
            <a:r>
              <a:rPr lang="pl-PL" i="1" dirty="0" err="1"/>
              <a:t>Interviewing</a:t>
            </a:r>
            <a:r>
              <a:rPr lang="pl-PL" dirty="0"/>
              <a:t>, opisującej głównie zastosowanie DM w terapii uzależnień.</a:t>
            </a:r>
          </a:p>
          <a:p>
            <a:pPr marL="0" indent="0">
              <a:spcBef>
                <a:spcPts val="600"/>
              </a:spcBef>
              <a:buNone/>
            </a:pPr>
            <a:r>
              <a:rPr lang="pl-PL" b="1" dirty="0">
                <a:solidFill>
                  <a:schemeClr val="bg2">
                    <a:lumMod val="50000"/>
                  </a:schemeClr>
                </a:solidFill>
              </a:rPr>
              <a:t>1997 r. </a:t>
            </a:r>
            <a:r>
              <a:rPr lang="pl-PL" dirty="0"/>
              <a:t>– powstanie międzynarodowej grupy trenerów dialogu motywującego MINT (</a:t>
            </a:r>
            <a:r>
              <a:rPr lang="pl-PL" dirty="0" err="1"/>
              <a:t>Motivational</a:t>
            </a:r>
            <a:r>
              <a:rPr lang="pl-PL" dirty="0"/>
              <a:t> </a:t>
            </a:r>
            <a:r>
              <a:rPr lang="pl-PL" dirty="0" err="1"/>
              <a:t>Interviewing</a:t>
            </a:r>
            <a:r>
              <a:rPr lang="pl-PL" dirty="0"/>
              <a:t> Network of </a:t>
            </a:r>
            <a:r>
              <a:rPr lang="pl-PL" dirty="0" err="1"/>
              <a:t>Trainers</a:t>
            </a:r>
            <a:r>
              <a:rPr lang="pl-PL" dirty="0"/>
              <a:t>).</a:t>
            </a:r>
          </a:p>
          <a:p>
            <a:pPr marL="0" indent="0">
              <a:spcBef>
                <a:spcPts val="600"/>
              </a:spcBef>
              <a:buNone/>
            </a:pPr>
            <a:r>
              <a:rPr lang="pl-PL" b="1" dirty="0">
                <a:solidFill>
                  <a:schemeClr val="bg2">
                    <a:lumMod val="50000"/>
                  </a:schemeClr>
                </a:solidFill>
              </a:rPr>
              <a:t>2002 r. </a:t>
            </a:r>
            <a:r>
              <a:rPr lang="pl-PL" dirty="0"/>
              <a:t>– drugie wydanie książki Williama Millera i Stephena </a:t>
            </a:r>
            <a:r>
              <a:rPr lang="pl-PL" dirty="0" err="1"/>
              <a:t>Rollnicka</a:t>
            </a:r>
            <a:r>
              <a:rPr lang="pl-PL" dirty="0"/>
              <a:t>, opisujące zastosowania DM w różnych kontekstach ( w Polsce wydana w 2010 r. pt. </a:t>
            </a:r>
            <a:r>
              <a:rPr lang="pl-PL" i="1" dirty="0"/>
              <a:t>Wywiad motywujący. Jak przygotować ludzi do zmiany</a:t>
            </a:r>
            <a:r>
              <a:rPr lang="pl-PL" dirty="0"/>
              <a:t>).</a:t>
            </a:r>
          </a:p>
          <a:p>
            <a:pPr marL="0" indent="0">
              <a:spcBef>
                <a:spcPts val="600"/>
              </a:spcBef>
              <a:buNone/>
            </a:pPr>
            <a:r>
              <a:rPr lang="pl-PL" b="1" dirty="0">
                <a:solidFill>
                  <a:schemeClr val="bg2">
                    <a:lumMod val="50000"/>
                  </a:schemeClr>
                </a:solidFill>
              </a:rPr>
              <a:t>2013 r. </a:t>
            </a:r>
            <a:r>
              <a:rPr lang="pl-PL" dirty="0"/>
              <a:t>– trzecie wydanie podręcznika DM  </a:t>
            </a:r>
            <a:r>
              <a:rPr lang="pl-PL" i="1" dirty="0" err="1"/>
              <a:t>Motivational</a:t>
            </a:r>
            <a:r>
              <a:rPr lang="pl-PL" i="1" dirty="0"/>
              <a:t> </a:t>
            </a:r>
            <a:r>
              <a:rPr lang="pl-PL" i="1" dirty="0" err="1"/>
              <a:t>Inteviewing</a:t>
            </a:r>
            <a:r>
              <a:rPr lang="pl-PL" i="1" dirty="0"/>
              <a:t>: </a:t>
            </a:r>
            <a:r>
              <a:rPr lang="pl-PL" i="1" dirty="0" err="1"/>
              <a:t>Helping</a:t>
            </a:r>
            <a:r>
              <a:rPr lang="pl-PL" i="1" dirty="0"/>
              <a:t> People </a:t>
            </a:r>
            <a:r>
              <a:rPr lang="pl-PL" i="1" dirty="0" err="1"/>
              <a:t>Change</a:t>
            </a:r>
            <a:r>
              <a:rPr lang="pl-PL" i="1" dirty="0"/>
              <a:t>. </a:t>
            </a:r>
            <a:endParaRPr lang="pl-PL" sz="2000" dirty="0">
              <a:solidFill>
                <a:schemeClr val="tx2">
                  <a:lumMod val="75000"/>
                </a:schemeClr>
              </a:solidFill>
            </a:endParaRPr>
          </a:p>
          <a:p>
            <a:pPr marL="0" indent="0">
              <a:spcBef>
                <a:spcPts val="600"/>
              </a:spcBef>
              <a:buNone/>
            </a:pPr>
            <a:r>
              <a:rPr lang="pl-PL" b="1" dirty="0">
                <a:solidFill>
                  <a:schemeClr val="bg2">
                    <a:lumMod val="50000"/>
                  </a:schemeClr>
                </a:solidFill>
              </a:rPr>
              <a:t>2014 r. </a:t>
            </a:r>
            <a:r>
              <a:rPr lang="pl-PL" dirty="0">
                <a:solidFill>
                  <a:schemeClr val="tx2">
                    <a:lumMod val="75000"/>
                  </a:schemeClr>
                </a:solidFill>
              </a:rPr>
              <a:t>polskie wydanie książki: ,,</a:t>
            </a:r>
            <a:r>
              <a:rPr lang="pl-PL" i="1" dirty="0">
                <a:solidFill>
                  <a:schemeClr val="tx2">
                    <a:lumMod val="75000"/>
                  </a:schemeClr>
                </a:solidFill>
              </a:rPr>
              <a:t>Dialog Motywujący. Jak pomóc ludziom w zmianie’’.</a:t>
            </a:r>
            <a:endParaRPr lang="pl-PL" dirty="0">
              <a:solidFill>
                <a:schemeClr val="tx2">
                  <a:lumMod val="75000"/>
                </a:schemeClr>
              </a:solidFill>
            </a:endParaRPr>
          </a:p>
        </p:txBody>
      </p:sp>
    </p:spTree>
    <p:extLst>
      <p:ext uri="{BB962C8B-B14F-4D97-AF65-F5344CB8AC3E}">
        <p14:creationId xmlns:p14="http://schemas.microsoft.com/office/powerpoint/2010/main" val="209311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401206-E5CE-FB5A-E17F-50CB9BAD6B6F}"/>
              </a:ext>
            </a:extLst>
          </p:cNvPr>
          <p:cNvSpPr>
            <a:spLocks noGrp="1"/>
          </p:cNvSpPr>
          <p:nvPr>
            <p:ph type="title"/>
          </p:nvPr>
        </p:nvSpPr>
        <p:spPr/>
        <p:txBody>
          <a:bodyPr>
            <a:normAutofit/>
          </a:bodyPr>
          <a:lstStyle/>
          <a:p>
            <a:r>
              <a:rPr lang="pl-PL" sz="3200" b="1" dirty="0">
                <a:solidFill>
                  <a:schemeClr val="bg2">
                    <a:lumMod val="50000"/>
                  </a:schemeClr>
                </a:solidFill>
              </a:rPr>
              <a:t>NASTAWIENIE MA ZNACZENIE!</a:t>
            </a:r>
          </a:p>
        </p:txBody>
      </p:sp>
      <p:sp>
        <p:nvSpPr>
          <p:cNvPr id="3" name="Symbol zastępczy zawartości 2">
            <a:extLst>
              <a:ext uri="{FF2B5EF4-FFF2-40B4-BE49-F238E27FC236}">
                <a16:creationId xmlns:a16="http://schemas.microsoft.com/office/drawing/2014/main" id="{848FF82D-44DE-24FF-9010-E828107CF238}"/>
              </a:ext>
            </a:extLst>
          </p:cNvPr>
          <p:cNvSpPr>
            <a:spLocks noGrp="1"/>
          </p:cNvSpPr>
          <p:nvPr>
            <p:ph idx="1"/>
          </p:nvPr>
        </p:nvSpPr>
        <p:spPr/>
        <p:txBody>
          <a:bodyPr/>
          <a:lstStyle/>
          <a:p>
            <a:pPr algn="ctr"/>
            <a:r>
              <a:rPr lang="pl-PL" sz="2000" b="0" i="0" dirty="0">
                <a:solidFill>
                  <a:schemeClr val="tx1"/>
                </a:solidFill>
                <a:effectLst/>
                <a:latin typeface="Arimo-Regular"/>
              </a:rPr>
              <a:t>Ludzie, którzy wierzą, że mogą się zmienić, </a:t>
            </a:r>
            <a:r>
              <a:rPr lang="pl-PL" sz="2000" b="1" i="0" dirty="0">
                <a:solidFill>
                  <a:schemeClr val="tx1"/>
                </a:solidFill>
                <a:effectLst/>
                <a:latin typeface="Arimo-Bold"/>
              </a:rPr>
              <a:t>zmieniają się.</a:t>
            </a:r>
          </a:p>
          <a:p>
            <a:pPr algn="ctr"/>
            <a:br>
              <a:rPr lang="pl-PL" sz="2000" b="1" i="0" dirty="0">
                <a:solidFill>
                  <a:schemeClr val="tx1"/>
                </a:solidFill>
                <a:effectLst/>
                <a:latin typeface="Arimo-Bold"/>
              </a:rPr>
            </a:br>
            <a:r>
              <a:rPr lang="pl-PL" sz="2000" b="0" i="0" dirty="0">
                <a:solidFill>
                  <a:schemeClr val="tx1"/>
                </a:solidFill>
                <a:effectLst/>
                <a:latin typeface="Arimo-Regular"/>
              </a:rPr>
              <a:t>Ludzie, których osoby pomagające wierzą w ich zmianę, </a:t>
            </a:r>
            <a:r>
              <a:rPr lang="pl-PL" sz="2000" b="1" i="0" dirty="0">
                <a:solidFill>
                  <a:schemeClr val="tx1"/>
                </a:solidFill>
                <a:effectLst/>
                <a:latin typeface="Arimo-Bold"/>
              </a:rPr>
              <a:t>zmieniają się.</a:t>
            </a:r>
          </a:p>
          <a:p>
            <a:pPr algn="ctr"/>
            <a:br>
              <a:rPr lang="pl-PL" sz="2000" b="1" i="0" dirty="0">
                <a:solidFill>
                  <a:schemeClr val="tx1"/>
                </a:solidFill>
                <a:effectLst/>
                <a:latin typeface="Arimo-Bold"/>
              </a:rPr>
            </a:br>
            <a:r>
              <a:rPr lang="pl-PL" sz="2000" b="0" i="0" dirty="0">
                <a:solidFill>
                  <a:schemeClr val="tx1"/>
                </a:solidFill>
                <a:effectLst/>
                <a:latin typeface="Arimo-Regular"/>
              </a:rPr>
              <a:t>Ludzie, po których osoby pomagające nie spodziewają się zmiany, nie </a:t>
            </a:r>
            <a:r>
              <a:rPr lang="pl-PL" sz="2000" b="1" i="0" dirty="0">
                <a:solidFill>
                  <a:schemeClr val="tx1"/>
                </a:solidFill>
                <a:effectLst/>
                <a:latin typeface="Arimo-Bold"/>
              </a:rPr>
              <a:t>zmienią się.</a:t>
            </a:r>
            <a:endParaRPr lang="pl-PL" dirty="0"/>
          </a:p>
        </p:txBody>
      </p:sp>
    </p:spTree>
    <p:extLst>
      <p:ext uri="{BB962C8B-B14F-4D97-AF65-F5344CB8AC3E}">
        <p14:creationId xmlns:p14="http://schemas.microsoft.com/office/powerpoint/2010/main" val="786413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66AB42-0F6B-7164-065F-198D1D5CE178}"/>
              </a:ext>
            </a:extLst>
          </p:cNvPr>
          <p:cNvSpPr>
            <a:spLocks noGrp="1"/>
          </p:cNvSpPr>
          <p:nvPr>
            <p:ph type="title"/>
          </p:nvPr>
        </p:nvSpPr>
        <p:spPr>
          <a:xfrm>
            <a:off x="1163782" y="806335"/>
            <a:ext cx="10058400" cy="731520"/>
          </a:xfrm>
        </p:spPr>
        <p:txBody>
          <a:bodyPr>
            <a:normAutofit/>
          </a:bodyPr>
          <a:lstStyle/>
          <a:p>
            <a:r>
              <a:rPr lang="pl-PL" sz="3200" b="1" dirty="0">
                <a:solidFill>
                  <a:schemeClr val="bg2">
                    <a:lumMod val="50000"/>
                  </a:schemeClr>
                </a:solidFill>
              </a:rPr>
              <a:t>AUTENTYCZNOŚĆ</a:t>
            </a:r>
          </a:p>
        </p:txBody>
      </p:sp>
      <p:sp>
        <p:nvSpPr>
          <p:cNvPr id="3" name="Symbol zastępczy zawartości 2">
            <a:extLst>
              <a:ext uri="{FF2B5EF4-FFF2-40B4-BE49-F238E27FC236}">
                <a16:creationId xmlns:a16="http://schemas.microsoft.com/office/drawing/2014/main" id="{B14DDF06-6DD6-86BB-CCC8-339D7EEDDDCC}"/>
              </a:ext>
            </a:extLst>
          </p:cNvPr>
          <p:cNvSpPr>
            <a:spLocks noGrp="1"/>
          </p:cNvSpPr>
          <p:nvPr>
            <p:ph idx="1"/>
          </p:nvPr>
        </p:nvSpPr>
        <p:spPr>
          <a:xfrm>
            <a:off x="1097280" y="1845734"/>
            <a:ext cx="10058400" cy="3914986"/>
          </a:xfrm>
        </p:spPr>
        <p:txBody>
          <a:bodyPr>
            <a:normAutofit/>
          </a:bodyPr>
          <a:lstStyle/>
          <a:p>
            <a:r>
              <a:rPr lang="pl-PL" sz="1800" dirty="0"/>
              <a:t>Jedna z cech osoby pomagającej zwiększająca skuteczność jej </a:t>
            </a:r>
            <a:r>
              <a:rPr lang="pl-PL" sz="1800" dirty="0" err="1"/>
              <a:t>oddziaywań</a:t>
            </a:r>
            <a:r>
              <a:rPr lang="pl-PL" sz="1800" dirty="0"/>
              <a:t>,</a:t>
            </a:r>
          </a:p>
          <a:p>
            <a:r>
              <a:rPr lang="pl-PL" sz="1800" dirty="0"/>
              <a:t>Dotąd nie podkreślana zbyt mocno w DM, w najnowszym wydaniu książki W. Millera i S. </a:t>
            </a:r>
            <a:r>
              <a:rPr lang="pl-PL" sz="1800" dirty="0" err="1"/>
              <a:t>Rollnick</a:t>
            </a:r>
            <a:r>
              <a:rPr lang="pl-PL" sz="1800" dirty="0"/>
              <a:t> </a:t>
            </a:r>
            <a:br>
              <a:rPr lang="pl-PL" sz="1800" dirty="0"/>
            </a:br>
            <a:r>
              <a:rPr lang="pl-PL" sz="1800" dirty="0"/>
              <a:t>zwracają uwagę na rolę autentyczności - </a:t>
            </a:r>
            <a:r>
              <a:rPr lang="pl-PL" sz="1800" b="1" dirty="0">
                <a:solidFill>
                  <a:schemeClr val="bg2">
                    <a:lumMod val="50000"/>
                  </a:schemeClr>
                </a:solidFill>
              </a:rPr>
              <a:t>szczególnie w budowaniu zaangażowania</a:t>
            </a:r>
          </a:p>
          <a:p>
            <a:r>
              <a:rPr lang="pl-PL" sz="1800" b="1" u="sng" dirty="0">
                <a:solidFill>
                  <a:schemeClr val="bg2">
                    <a:lumMod val="50000"/>
                  </a:schemeClr>
                </a:solidFill>
              </a:rPr>
              <a:t>Autentyczność: </a:t>
            </a:r>
          </a:p>
          <a:p>
            <a:pPr>
              <a:buFont typeface="Wingdings" panose="05000000000000000000" pitchFamily="2" charset="2"/>
              <a:buChar char="ü"/>
            </a:pPr>
            <a:r>
              <a:rPr lang="pl-PL" sz="1800" dirty="0"/>
              <a:t>uczciwość, </a:t>
            </a:r>
          </a:p>
          <a:p>
            <a:pPr>
              <a:buFont typeface="Wingdings" panose="05000000000000000000" pitchFamily="2" charset="2"/>
              <a:buChar char="ü"/>
            </a:pPr>
            <a:r>
              <a:rPr lang="pl-PL" sz="1800" dirty="0"/>
              <a:t> otwartość,</a:t>
            </a:r>
          </a:p>
          <a:p>
            <a:pPr>
              <a:buFont typeface="Wingdings" panose="05000000000000000000" pitchFamily="2" charset="2"/>
              <a:buChar char="ü"/>
            </a:pPr>
            <a:r>
              <a:rPr lang="pl-PL" sz="1800" dirty="0"/>
              <a:t> uważne reagowanie, </a:t>
            </a:r>
          </a:p>
          <a:p>
            <a:pPr>
              <a:buFont typeface="Wingdings" panose="05000000000000000000" pitchFamily="2" charset="2"/>
              <a:buChar char="ü"/>
            </a:pPr>
            <a:r>
              <a:rPr lang="pl-PL" sz="1800" dirty="0"/>
              <a:t>pokora, </a:t>
            </a:r>
          </a:p>
          <a:p>
            <a:pPr>
              <a:buFont typeface="Wingdings" panose="05000000000000000000" pitchFamily="2" charset="2"/>
              <a:buChar char="ü"/>
            </a:pPr>
            <a:r>
              <a:rPr lang="pl-PL" sz="1800" dirty="0"/>
              <a:t>uważność w odsłanianiu siebie (dzieleniu się własnym doświadczeniem) – ważne by ono służyło rozmówcy </a:t>
            </a:r>
          </a:p>
          <a:p>
            <a:endParaRPr lang="pl-PL" dirty="0"/>
          </a:p>
        </p:txBody>
      </p:sp>
    </p:spTree>
    <p:extLst>
      <p:ext uri="{BB962C8B-B14F-4D97-AF65-F5344CB8AC3E}">
        <p14:creationId xmlns:p14="http://schemas.microsoft.com/office/powerpoint/2010/main" val="394688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15316A-6C47-B78C-D362-E344FA5F7D5C}"/>
              </a:ext>
            </a:extLst>
          </p:cNvPr>
          <p:cNvSpPr>
            <a:spLocks noGrp="1"/>
          </p:cNvSpPr>
          <p:nvPr>
            <p:ph type="title"/>
          </p:nvPr>
        </p:nvSpPr>
        <p:spPr/>
        <p:txBody>
          <a:bodyPr>
            <a:normAutofit/>
          </a:bodyPr>
          <a:lstStyle/>
          <a:p>
            <a:r>
              <a:rPr lang="pl-PL" sz="3200" b="1" dirty="0">
                <a:solidFill>
                  <a:schemeClr val="bg2">
                    <a:lumMod val="50000"/>
                  </a:schemeClr>
                </a:solidFill>
              </a:rPr>
              <a:t>DUCH A NARZĘDZIA DM</a:t>
            </a:r>
          </a:p>
        </p:txBody>
      </p:sp>
      <p:sp>
        <p:nvSpPr>
          <p:cNvPr id="3" name="Symbol zastępczy zawartości 2">
            <a:extLst>
              <a:ext uri="{FF2B5EF4-FFF2-40B4-BE49-F238E27FC236}">
                <a16:creationId xmlns:a16="http://schemas.microsoft.com/office/drawing/2014/main" id="{CE0CDCDD-3E04-5AF7-FC68-A687FC31E389}"/>
              </a:ext>
            </a:extLst>
          </p:cNvPr>
          <p:cNvSpPr>
            <a:spLocks noGrp="1"/>
          </p:cNvSpPr>
          <p:nvPr>
            <p:ph idx="1"/>
          </p:nvPr>
        </p:nvSpPr>
        <p:spPr/>
        <p:txBody>
          <a:bodyPr/>
          <a:lstStyle/>
          <a:p>
            <a:endParaRPr lang="pl-PL" sz="2000" i="1" dirty="0">
              <a:solidFill>
                <a:schemeClr val="tx1"/>
              </a:solidFill>
            </a:endParaRPr>
          </a:p>
          <a:p>
            <a:r>
              <a:rPr lang="pl-PL" sz="2000" dirty="0">
                <a:solidFill>
                  <a:schemeClr val="tx1"/>
                </a:solidFill>
              </a:rPr>
              <a:t>Stosowanie narzędzi  DM pomaga prowadzić rozmowę w Duchu Dialogu Motywującego, ale bez Ducha DM (szczególnej postawy wobec rozmówcy) narzędzia pozostają tylko techniką, „sztuczką” i nie staną się narzędziem prawdziwie wewnętrznej zmiany. </a:t>
            </a:r>
          </a:p>
          <a:p>
            <a:endParaRPr lang="pl-PL" dirty="0">
              <a:solidFill>
                <a:schemeClr val="tx1"/>
              </a:solidFill>
            </a:endParaRPr>
          </a:p>
          <a:p>
            <a:endParaRPr lang="pl-PL" sz="2000" dirty="0">
              <a:solidFill>
                <a:schemeClr val="tx1"/>
              </a:solidFill>
            </a:endParaRPr>
          </a:p>
          <a:p>
            <a:r>
              <a:rPr lang="pl-PL" sz="2000" dirty="0">
                <a:solidFill>
                  <a:schemeClr val="tx1"/>
                </a:solidFill>
              </a:rPr>
              <a:t>,,Wpływ na skuteczność Dialogu Motywującego mają zarówno czynniki związane z relacją terapeutyczną, jak i szczególna biegłość’’.</a:t>
            </a:r>
            <a:endParaRPr lang="pl-PL" dirty="0"/>
          </a:p>
        </p:txBody>
      </p:sp>
      <p:sp>
        <p:nvSpPr>
          <p:cNvPr id="4" name="pole tekstowe 3">
            <a:extLst>
              <a:ext uri="{FF2B5EF4-FFF2-40B4-BE49-F238E27FC236}">
                <a16:creationId xmlns:a16="http://schemas.microsoft.com/office/drawing/2014/main" id="{E1597E1F-9946-641D-F7C6-26C3F637171A}"/>
              </a:ext>
            </a:extLst>
          </p:cNvPr>
          <p:cNvSpPr txBox="1"/>
          <p:nvPr/>
        </p:nvSpPr>
        <p:spPr>
          <a:xfrm>
            <a:off x="346364" y="6386945"/>
            <a:ext cx="8118763" cy="307777"/>
          </a:xfrm>
          <a:prstGeom prst="rect">
            <a:avLst/>
          </a:prstGeom>
          <a:noFill/>
        </p:spPr>
        <p:txBody>
          <a:bodyPr wrap="square" rtlCol="0">
            <a:spAutoFit/>
          </a:bodyPr>
          <a:lstStyle/>
          <a:p>
            <a:pPr marL="0" indent="0" algn="just">
              <a:buNone/>
            </a:pPr>
            <a:r>
              <a:rPr lang="pl-PL" sz="1400" dirty="0" err="1">
                <a:solidFill>
                  <a:schemeClr val="bg1"/>
                </a:solidFill>
              </a:rPr>
              <a:t>Żródło</a:t>
            </a:r>
            <a:r>
              <a:rPr lang="pl-PL" sz="1400" dirty="0">
                <a:solidFill>
                  <a:schemeClr val="bg1"/>
                </a:solidFill>
              </a:rPr>
              <a:t>: William R .Miller, Stephen </a:t>
            </a:r>
            <a:r>
              <a:rPr lang="pl-PL" sz="1400" dirty="0" err="1">
                <a:solidFill>
                  <a:schemeClr val="bg1"/>
                </a:solidFill>
              </a:rPr>
              <a:t>Rollnick</a:t>
            </a:r>
            <a:r>
              <a:rPr lang="pl-PL" sz="1400" dirty="0">
                <a:solidFill>
                  <a:schemeClr val="bg1"/>
                </a:solidFill>
              </a:rPr>
              <a:t>- ,,Dialog motywujący. Jak  pomóc ludziom w zmianie’’. Str. 495</a:t>
            </a:r>
          </a:p>
        </p:txBody>
      </p:sp>
    </p:spTree>
    <p:extLst>
      <p:ext uri="{BB962C8B-B14F-4D97-AF65-F5344CB8AC3E}">
        <p14:creationId xmlns:p14="http://schemas.microsoft.com/office/powerpoint/2010/main" val="4097278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08BDBA7-8A37-1D5B-CBA2-4B947CFFED62}"/>
              </a:ext>
            </a:extLst>
          </p:cNvPr>
          <p:cNvSpPr>
            <a:spLocks noGrp="1"/>
          </p:cNvSpPr>
          <p:nvPr>
            <p:ph type="title"/>
          </p:nvPr>
        </p:nvSpPr>
        <p:spPr/>
        <p:txBody>
          <a:bodyPr>
            <a:normAutofit/>
          </a:bodyPr>
          <a:lstStyle/>
          <a:p>
            <a:r>
              <a:rPr lang="pl-PL" sz="3200" b="1" dirty="0">
                <a:solidFill>
                  <a:schemeClr val="bg2">
                    <a:lumMod val="50000"/>
                  </a:schemeClr>
                </a:solidFill>
              </a:rPr>
              <a:t>UMIEJĘTNOŚCI wspomagające</a:t>
            </a:r>
            <a:br>
              <a:rPr lang="pl-PL" sz="3200" b="1" dirty="0">
                <a:solidFill>
                  <a:schemeClr val="bg2">
                    <a:lumMod val="50000"/>
                  </a:schemeClr>
                </a:solidFill>
              </a:rPr>
            </a:br>
            <a:r>
              <a:rPr lang="pl-PL" sz="3200" b="1" dirty="0">
                <a:solidFill>
                  <a:schemeClr val="bg2">
                    <a:lumMod val="50000"/>
                  </a:schemeClr>
                </a:solidFill>
              </a:rPr>
              <a:t>SKUTECZNE NIESIENIE WSPARCIA/POMOCY</a:t>
            </a:r>
          </a:p>
        </p:txBody>
      </p:sp>
      <p:pic>
        <p:nvPicPr>
          <p:cNvPr id="5" name="Symbol zastępczy zawartości 4">
            <a:extLst>
              <a:ext uri="{FF2B5EF4-FFF2-40B4-BE49-F238E27FC236}">
                <a16:creationId xmlns:a16="http://schemas.microsoft.com/office/drawing/2014/main" id="{0391708D-43C4-E0F8-3094-60C558BDFB67}"/>
              </a:ext>
            </a:extLst>
          </p:cNvPr>
          <p:cNvPicPr>
            <a:picLocks noGrp="1" noChangeAspect="1"/>
          </p:cNvPicPr>
          <p:nvPr>
            <p:ph idx="1"/>
          </p:nvPr>
        </p:nvPicPr>
        <p:blipFill>
          <a:blip r:embed="rId2"/>
          <a:stretch>
            <a:fillRect/>
          </a:stretch>
        </p:blipFill>
        <p:spPr>
          <a:xfrm>
            <a:off x="1096963" y="1954452"/>
            <a:ext cx="10058400" cy="3806346"/>
          </a:xfrm>
        </p:spPr>
      </p:pic>
      <p:sp>
        <p:nvSpPr>
          <p:cNvPr id="6" name="pole tekstowe 5">
            <a:extLst>
              <a:ext uri="{FF2B5EF4-FFF2-40B4-BE49-F238E27FC236}">
                <a16:creationId xmlns:a16="http://schemas.microsoft.com/office/drawing/2014/main" id="{8B3EA27D-04E7-50A2-0AEF-79ECD5CD73BA}"/>
              </a:ext>
            </a:extLst>
          </p:cNvPr>
          <p:cNvSpPr txBox="1"/>
          <p:nvPr/>
        </p:nvSpPr>
        <p:spPr>
          <a:xfrm>
            <a:off x="1096963" y="6440592"/>
            <a:ext cx="8195425" cy="261610"/>
          </a:xfrm>
          <a:prstGeom prst="rect">
            <a:avLst/>
          </a:prstGeom>
          <a:noFill/>
        </p:spPr>
        <p:txBody>
          <a:bodyPr wrap="square" rtlCol="0">
            <a:spAutoFit/>
          </a:bodyPr>
          <a:lstStyle/>
          <a:p>
            <a:r>
              <a:rPr lang="pl-PL" sz="1100" dirty="0">
                <a:solidFill>
                  <a:schemeClr val="bg1"/>
                </a:solidFill>
              </a:rPr>
              <a:t>Za: Miller, W.R, </a:t>
            </a:r>
            <a:r>
              <a:rPr lang="pl-PL" sz="1100" dirty="0" err="1">
                <a:solidFill>
                  <a:schemeClr val="bg1"/>
                </a:solidFill>
              </a:rPr>
              <a:t>Moyers</a:t>
            </a:r>
            <a:r>
              <a:rPr lang="pl-PL" sz="1100" dirty="0">
                <a:solidFill>
                  <a:schemeClr val="bg1"/>
                </a:solidFill>
              </a:rPr>
              <a:t>, T.B. (2021) </a:t>
            </a:r>
            <a:r>
              <a:rPr lang="pl-PL" sz="1100" i="1" dirty="0" err="1">
                <a:solidFill>
                  <a:schemeClr val="bg1"/>
                </a:solidFill>
              </a:rPr>
              <a:t>Effective</a:t>
            </a:r>
            <a:r>
              <a:rPr lang="pl-PL" sz="1100" i="1" dirty="0">
                <a:solidFill>
                  <a:schemeClr val="bg1"/>
                </a:solidFill>
              </a:rPr>
              <a:t> </a:t>
            </a:r>
            <a:r>
              <a:rPr lang="pl-PL" sz="1100" i="1" dirty="0" err="1">
                <a:solidFill>
                  <a:schemeClr val="bg1"/>
                </a:solidFill>
              </a:rPr>
              <a:t>Psychotherapists</a:t>
            </a:r>
            <a:r>
              <a:rPr lang="pl-PL" sz="1100" i="1" dirty="0">
                <a:solidFill>
                  <a:schemeClr val="bg1"/>
                </a:solidFill>
              </a:rPr>
              <a:t>: </a:t>
            </a:r>
            <a:r>
              <a:rPr lang="pl-PL" sz="1100" i="1" dirty="0" err="1">
                <a:solidFill>
                  <a:schemeClr val="bg1"/>
                </a:solidFill>
              </a:rPr>
              <a:t>Clinical</a:t>
            </a:r>
            <a:r>
              <a:rPr lang="pl-PL" sz="1100" i="1" dirty="0">
                <a:solidFill>
                  <a:schemeClr val="bg1"/>
                </a:solidFill>
              </a:rPr>
              <a:t> </a:t>
            </a:r>
            <a:r>
              <a:rPr lang="pl-PL" sz="1100" i="1" dirty="0" err="1">
                <a:solidFill>
                  <a:schemeClr val="bg1"/>
                </a:solidFill>
              </a:rPr>
              <a:t>Skills</a:t>
            </a:r>
            <a:r>
              <a:rPr lang="pl-PL" sz="1100" i="1" dirty="0">
                <a:solidFill>
                  <a:schemeClr val="bg1"/>
                </a:solidFill>
              </a:rPr>
              <a:t> </a:t>
            </a:r>
            <a:r>
              <a:rPr lang="pl-PL" sz="1100" i="1" dirty="0" err="1">
                <a:solidFill>
                  <a:schemeClr val="bg1"/>
                </a:solidFill>
              </a:rPr>
              <a:t>That</a:t>
            </a:r>
            <a:r>
              <a:rPr lang="pl-PL" sz="1100" i="1" dirty="0">
                <a:solidFill>
                  <a:schemeClr val="bg1"/>
                </a:solidFill>
              </a:rPr>
              <a:t> </a:t>
            </a:r>
            <a:r>
              <a:rPr lang="pl-PL" sz="1100" i="1" dirty="0" err="1">
                <a:solidFill>
                  <a:schemeClr val="bg1"/>
                </a:solidFill>
              </a:rPr>
              <a:t>Improve</a:t>
            </a:r>
            <a:r>
              <a:rPr lang="pl-PL" sz="1100" i="1" dirty="0">
                <a:solidFill>
                  <a:schemeClr val="bg1"/>
                </a:solidFill>
              </a:rPr>
              <a:t> Client </a:t>
            </a:r>
            <a:r>
              <a:rPr lang="pl-PL" sz="1100" i="1" dirty="0" err="1">
                <a:solidFill>
                  <a:schemeClr val="bg1"/>
                </a:solidFill>
              </a:rPr>
              <a:t>Outcomes</a:t>
            </a:r>
            <a:r>
              <a:rPr lang="pl-PL" sz="1100" i="1" dirty="0">
                <a:solidFill>
                  <a:schemeClr val="bg1"/>
                </a:solidFill>
              </a:rPr>
              <a:t>. </a:t>
            </a:r>
            <a:r>
              <a:rPr lang="pl-PL" sz="1100" dirty="0" err="1">
                <a:solidFill>
                  <a:schemeClr val="bg1"/>
                </a:solidFill>
              </a:rPr>
              <a:t>Guilford</a:t>
            </a:r>
            <a:r>
              <a:rPr lang="pl-PL" sz="1100" dirty="0">
                <a:solidFill>
                  <a:schemeClr val="bg1"/>
                </a:solidFill>
              </a:rPr>
              <a:t> Press </a:t>
            </a:r>
          </a:p>
        </p:txBody>
      </p:sp>
    </p:spTree>
    <p:extLst>
      <p:ext uri="{BB962C8B-B14F-4D97-AF65-F5344CB8AC3E}">
        <p14:creationId xmlns:p14="http://schemas.microsoft.com/office/powerpoint/2010/main" val="715095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68C3E1-5F31-33AB-1DD5-7010F8909266}"/>
              </a:ext>
            </a:extLst>
          </p:cNvPr>
          <p:cNvSpPr>
            <a:spLocks noGrp="1"/>
          </p:cNvSpPr>
          <p:nvPr>
            <p:ph type="title"/>
          </p:nvPr>
        </p:nvSpPr>
        <p:spPr>
          <a:xfrm>
            <a:off x="1155469" y="965477"/>
            <a:ext cx="10058400" cy="1143186"/>
          </a:xfrm>
        </p:spPr>
        <p:txBody>
          <a:bodyPr>
            <a:normAutofit fontScale="90000"/>
          </a:bodyPr>
          <a:lstStyle/>
          <a:p>
            <a:r>
              <a:rPr lang="pl-PL" sz="3600" b="1" dirty="0">
                <a:solidFill>
                  <a:schemeClr val="bg2">
                    <a:lumMod val="50000"/>
                  </a:schemeClr>
                </a:solidFill>
              </a:rPr>
              <a:t>NADZIEJA – jako element tzw. „kapitału psychologicznego”</a:t>
            </a:r>
            <a:br>
              <a:rPr lang="pl-PL" sz="4800" dirty="0">
                <a:solidFill>
                  <a:schemeClr val="bg2">
                    <a:lumMod val="50000"/>
                  </a:schemeClr>
                </a:solidFill>
              </a:rPr>
            </a:br>
            <a:endParaRPr lang="pl-PL" dirty="0">
              <a:solidFill>
                <a:schemeClr val="bg2">
                  <a:lumMod val="50000"/>
                </a:schemeClr>
              </a:solidFill>
            </a:endParaRPr>
          </a:p>
        </p:txBody>
      </p:sp>
      <p:sp>
        <p:nvSpPr>
          <p:cNvPr id="3" name="Symbol zastępczy zawartości 2">
            <a:extLst>
              <a:ext uri="{FF2B5EF4-FFF2-40B4-BE49-F238E27FC236}">
                <a16:creationId xmlns:a16="http://schemas.microsoft.com/office/drawing/2014/main" id="{168E5AAA-6DDE-F588-6A4A-C92ED02160DF}"/>
              </a:ext>
            </a:extLst>
          </p:cNvPr>
          <p:cNvSpPr>
            <a:spLocks noGrp="1"/>
          </p:cNvSpPr>
          <p:nvPr>
            <p:ph idx="1"/>
          </p:nvPr>
        </p:nvSpPr>
        <p:spPr>
          <a:xfrm>
            <a:off x="1155469" y="2032956"/>
            <a:ext cx="10058400" cy="3873422"/>
          </a:xfrm>
        </p:spPr>
        <p:txBody>
          <a:bodyPr>
            <a:normAutofit/>
          </a:bodyPr>
          <a:lstStyle/>
          <a:p>
            <a:r>
              <a:rPr lang="pl-PL" sz="1800" dirty="0"/>
              <a:t>Ważny aspekt zmiany  - </a:t>
            </a:r>
            <a:r>
              <a:rPr lang="pl-PL" sz="1800" b="1" u="sng" dirty="0">
                <a:solidFill>
                  <a:schemeClr val="accent3">
                    <a:lumMod val="75000"/>
                  </a:schemeClr>
                </a:solidFill>
              </a:rPr>
              <a:t>nadzieja na to, że zmiana jest możliwa; nastąpi i przyniesie pozytywny efekt!</a:t>
            </a:r>
            <a:br>
              <a:rPr lang="pl-PL" sz="1800" b="1" u="sng" dirty="0">
                <a:solidFill>
                  <a:schemeClr val="accent3">
                    <a:lumMod val="75000"/>
                  </a:schemeClr>
                </a:solidFill>
              </a:rPr>
            </a:br>
            <a:endParaRPr lang="pl-PL" sz="1800" b="1" u="sng" dirty="0">
              <a:solidFill>
                <a:schemeClr val="accent3">
                  <a:lumMod val="75000"/>
                </a:schemeClr>
              </a:solidFill>
            </a:endParaRPr>
          </a:p>
          <a:p>
            <a:r>
              <a:rPr lang="pl-PL" sz="1800" dirty="0"/>
              <a:t>Wg Williama Millera istnieje 8 rodzajów nadziei:</a:t>
            </a:r>
          </a:p>
          <a:p>
            <a:pPr lvl="1"/>
            <a:r>
              <a:rPr lang="pl-PL" dirty="0"/>
              <a:t>Pragnienie,</a:t>
            </a:r>
          </a:p>
          <a:p>
            <a:pPr lvl="1"/>
            <a:r>
              <a:rPr lang="pl-PL" dirty="0"/>
              <a:t>Prawdopodobieństwo,</a:t>
            </a:r>
          </a:p>
          <a:p>
            <a:pPr lvl="1"/>
            <a:r>
              <a:rPr lang="pl-PL" dirty="0"/>
              <a:t>Dostrzeganie możliwości,</a:t>
            </a:r>
          </a:p>
          <a:p>
            <a:pPr lvl="1"/>
            <a:r>
              <a:rPr lang="pl-PL" dirty="0"/>
              <a:t>Optymizm,</a:t>
            </a:r>
          </a:p>
          <a:p>
            <a:pPr lvl="1"/>
            <a:r>
              <a:rPr lang="pl-PL" dirty="0"/>
              <a:t>Zaufanie,</a:t>
            </a:r>
          </a:p>
          <a:p>
            <a:pPr lvl="1"/>
            <a:r>
              <a:rPr lang="pl-PL" dirty="0"/>
              <a:t>Znaczenie i sens,</a:t>
            </a:r>
          </a:p>
          <a:p>
            <a:pPr lvl="1"/>
            <a:r>
              <a:rPr lang="pl-PL" dirty="0"/>
              <a:t>Wytrwałość,</a:t>
            </a:r>
          </a:p>
          <a:p>
            <a:pPr lvl="1"/>
            <a:r>
              <a:rPr lang="pl-PL" dirty="0"/>
              <a:t>Nadzieja poza nadzieją (wizja, widzenie za horyzontem).</a:t>
            </a:r>
          </a:p>
        </p:txBody>
      </p:sp>
      <p:sp>
        <p:nvSpPr>
          <p:cNvPr id="4" name="pole tekstowe 3">
            <a:extLst>
              <a:ext uri="{FF2B5EF4-FFF2-40B4-BE49-F238E27FC236}">
                <a16:creationId xmlns:a16="http://schemas.microsoft.com/office/drawing/2014/main" id="{AD1DC398-93ED-5DA3-9390-D96AB21AC646}"/>
              </a:ext>
            </a:extLst>
          </p:cNvPr>
          <p:cNvSpPr txBox="1"/>
          <p:nvPr/>
        </p:nvSpPr>
        <p:spPr>
          <a:xfrm>
            <a:off x="235527" y="6511636"/>
            <a:ext cx="8728365" cy="307777"/>
          </a:xfrm>
          <a:prstGeom prst="rect">
            <a:avLst/>
          </a:prstGeom>
          <a:noFill/>
        </p:spPr>
        <p:txBody>
          <a:bodyPr wrap="square" rtlCol="0">
            <a:spAutoFit/>
          </a:bodyPr>
          <a:lstStyle/>
          <a:p>
            <a:pPr algn="l"/>
            <a:r>
              <a:rPr lang="pl-PL" sz="1400" b="1" dirty="0">
                <a:solidFill>
                  <a:schemeClr val="bg1"/>
                </a:solidFill>
              </a:rPr>
              <a:t>Ź</a:t>
            </a:r>
            <a:r>
              <a:rPr lang="pl-PL" sz="1400" b="1" i="0" dirty="0">
                <a:solidFill>
                  <a:schemeClr val="bg1"/>
                </a:solidFill>
                <a:effectLst/>
              </a:rPr>
              <a:t>ródło: Miller, W. </a:t>
            </a:r>
            <a:r>
              <a:rPr lang="pl-PL" sz="1400" b="1" dirty="0">
                <a:solidFill>
                  <a:schemeClr val="bg1"/>
                </a:solidFill>
              </a:rPr>
              <a:t>R. (2024). </a:t>
            </a:r>
            <a:r>
              <a:rPr lang="en-US" sz="1400" b="1" i="0" dirty="0">
                <a:solidFill>
                  <a:schemeClr val="bg1"/>
                </a:solidFill>
                <a:effectLst/>
              </a:rPr>
              <a:t>8 Ways to Hope</a:t>
            </a:r>
            <a:r>
              <a:rPr lang="pl-PL" sz="1400" b="1" i="0" dirty="0">
                <a:solidFill>
                  <a:schemeClr val="bg1"/>
                </a:solidFill>
                <a:effectLst/>
              </a:rPr>
              <a:t>. </a:t>
            </a:r>
            <a:r>
              <a:rPr lang="en-US" sz="1400" b="1" i="0" dirty="0">
                <a:solidFill>
                  <a:schemeClr val="bg1"/>
                </a:solidFill>
                <a:effectLst/>
              </a:rPr>
              <a:t>Charting a Path through Uncertain Times</a:t>
            </a:r>
            <a:r>
              <a:rPr lang="pl-PL" sz="1400" b="1" i="0" dirty="0">
                <a:solidFill>
                  <a:schemeClr val="bg1"/>
                </a:solidFill>
                <a:effectLst/>
              </a:rPr>
              <a:t>. </a:t>
            </a:r>
            <a:r>
              <a:rPr lang="pl-PL" sz="1400" b="1" i="0" dirty="0" err="1">
                <a:solidFill>
                  <a:schemeClr val="bg1"/>
                </a:solidFill>
                <a:effectLst/>
              </a:rPr>
              <a:t>Guilford</a:t>
            </a:r>
            <a:r>
              <a:rPr lang="pl-PL" sz="1400" b="1" i="0" dirty="0">
                <a:solidFill>
                  <a:schemeClr val="bg1"/>
                </a:solidFill>
                <a:effectLst/>
              </a:rPr>
              <a:t> </a:t>
            </a:r>
            <a:r>
              <a:rPr lang="pl-PL" sz="1400" b="1" dirty="0">
                <a:solidFill>
                  <a:schemeClr val="bg1"/>
                </a:solidFill>
              </a:rPr>
              <a:t>P</a:t>
            </a:r>
            <a:r>
              <a:rPr lang="pl-PL" sz="1400" b="1" i="0" dirty="0">
                <a:solidFill>
                  <a:schemeClr val="bg1"/>
                </a:solidFill>
                <a:effectLst/>
              </a:rPr>
              <a:t>ress</a:t>
            </a:r>
            <a:endParaRPr lang="en-US" sz="1400" b="1" i="0" dirty="0">
              <a:solidFill>
                <a:schemeClr val="bg1"/>
              </a:solidFill>
              <a:effectLst/>
            </a:endParaRPr>
          </a:p>
        </p:txBody>
      </p:sp>
    </p:spTree>
    <p:extLst>
      <p:ext uri="{BB962C8B-B14F-4D97-AF65-F5344CB8AC3E}">
        <p14:creationId xmlns:p14="http://schemas.microsoft.com/office/powerpoint/2010/main" val="3435915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9253E5-F6B4-41B4-9A11-918BDAEDF925}"/>
              </a:ext>
            </a:extLst>
          </p:cNvPr>
          <p:cNvSpPr>
            <a:spLocks noGrp="1"/>
          </p:cNvSpPr>
          <p:nvPr>
            <p:ph type="title"/>
          </p:nvPr>
        </p:nvSpPr>
        <p:spPr/>
        <p:txBody>
          <a:bodyPr>
            <a:normAutofit/>
          </a:bodyPr>
          <a:lstStyle/>
          <a:p>
            <a:r>
              <a:rPr lang="pl-PL" sz="3200" b="1" dirty="0">
                <a:solidFill>
                  <a:schemeClr val="bg2">
                    <a:lumMod val="50000"/>
                  </a:schemeClr>
                </a:solidFill>
              </a:rPr>
              <a:t>Podstawowe umiejętności DM – OARS („wiosła”)</a:t>
            </a:r>
          </a:p>
        </p:txBody>
      </p:sp>
      <p:sp>
        <p:nvSpPr>
          <p:cNvPr id="7" name="pole tekstowe 6">
            <a:extLst>
              <a:ext uri="{FF2B5EF4-FFF2-40B4-BE49-F238E27FC236}">
                <a16:creationId xmlns:a16="http://schemas.microsoft.com/office/drawing/2014/main" id="{6EE5236F-0B48-469B-B3C8-B786F885B970}"/>
              </a:ext>
            </a:extLst>
          </p:cNvPr>
          <p:cNvSpPr txBox="1"/>
          <p:nvPr/>
        </p:nvSpPr>
        <p:spPr>
          <a:xfrm>
            <a:off x="1221377" y="3043459"/>
            <a:ext cx="7577726" cy="1846659"/>
          </a:xfrm>
          <a:prstGeom prst="rect">
            <a:avLst/>
          </a:prstGeom>
          <a:solidFill>
            <a:srgbClr val="D9D9D9"/>
          </a:solidFill>
          <a:effectLst>
            <a:softEdge rad="63500"/>
          </a:effectLst>
        </p:spPr>
        <p:txBody>
          <a:bodyPr wrap="square" rtlCol="0">
            <a:spAutoFit/>
          </a:bodyPr>
          <a:lstStyle/>
          <a:p>
            <a:pPr>
              <a:buNone/>
            </a:pPr>
            <a:r>
              <a:rPr lang="en-US" sz="2400" b="1" dirty="0">
                <a:ea typeface="ＭＳ Ｐゴシック" pitchFamily="-28" charset="-128"/>
                <a:cs typeface="Tahoma" pitchFamily="34" charset="0"/>
              </a:rPr>
              <a:t>O</a:t>
            </a:r>
            <a:r>
              <a:rPr lang="pl-PL" sz="2400" b="1" dirty="0">
                <a:ea typeface="ＭＳ Ｐゴシック" pitchFamily="-28" charset="-128"/>
                <a:cs typeface="Tahoma" pitchFamily="34" charset="0"/>
              </a:rPr>
              <a:t> </a:t>
            </a:r>
            <a:r>
              <a:rPr lang="en-US" sz="2400" dirty="0">
                <a:ea typeface="ＭＳ Ｐゴシック" pitchFamily="-28" charset="-128"/>
                <a:cs typeface="Tahoma" pitchFamily="34" charset="0"/>
              </a:rPr>
              <a:t>=</a:t>
            </a:r>
            <a:r>
              <a:rPr lang="pl-PL" sz="2400" dirty="0">
                <a:ea typeface="ＭＳ Ｐゴシック" pitchFamily="-28" charset="-128"/>
                <a:cs typeface="Tahoma" pitchFamily="34" charset="0"/>
              </a:rPr>
              <a:t> </a:t>
            </a:r>
            <a:r>
              <a:rPr lang="en-US" sz="2400" i="1" dirty="0">
                <a:ea typeface="ＭＳ Ｐゴシック" pitchFamily="-28" charset="-128"/>
                <a:cs typeface="Tahoma" pitchFamily="34" charset="0"/>
              </a:rPr>
              <a:t>open-ended questions</a:t>
            </a:r>
            <a:r>
              <a:rPr lang="pl-PL" sz="2400" i="1" dirty="0">
                <a:ea typeface="ＭＳ Ｐゴシック" pitchFamily="-28" charset="-128"/>
                <a:cs typeface="Tahoma" pitchFamily="34" charset="0"/>
              </a:rPr>
              <a:t>-</a:t>
            </a:r>
            <a:r>
              <a:rPr lang="pl-PL" sz="2400" dirty="0">
                <a:ea typeface="ＭＳ Ｐゴシック" pitchFamily="-28" charset="-128"/>
                <a:cs typeface="Tahoma" pitchFamily="34" charset="0"/>
              </a:rPr>
              <a:t> </a:t>
            </a:r>
            <a:r>
              <a:rPr lang="pl-PL" sz="2400" b="1" dirty="0">
                <a:ea typeface="ＭＳ Ｐゴシック" pitchFamily="-28" charset="-128"/>
                <a:cs typeface="Tahoma" pitchFamily="34" charset="0"/>
              </a:rPr>
              <a:t>pytania otwarte/ otwierające</a:t>
            </a:r>
            <a:endParaRPr lang="en-US" sz="2400" b="1" dirty="0">
              <a:ea typeface="ＭＳ Ｐゴシック" pitchFamily="-28" charset="-128"/>
              <a:cs typeface="Tahoma" pitchFamily="34" charset="0"/>
            </a:endParaRPr>
          </a:p>
          <a:p>
            <a:pPr>
              <a:buNone/>
            </a:pPr>
            <a:r>
              <a:rPr lang="en-US" sz="2400" b="1" dirty="0">
                <a:ea typeface="ＭＳ Ｐゴシック" pitchFamily="-28" charset="-128"/>
                <a:cs typeface="Tahoma" pitchFamily="34" charset="0"/>
              </a:rPr>
              <a:t>A</a:t>
            </a:r>
            <a:r>
              <a:rPr lang="pl-PL" sz="2400" b="1" dirty="0">
                <a:ea typeface="ＭＳ Ｐゴシック" pitchFamily="-28" charset="-128"/>
                <a:cs typeface="Tahoma" pitchFamily="34" charset="0"/>
              </a:rPr>
              <a:t> </a:t>
            </a:r>
            <a:r>
              <a:rPr lang="en-US" sz="2400" dirty="0">
                <a:ea typeface="ＭＳ Ｐゴシック" pitchFamily="-28" charset="-128"/>
                <a:cs typeface="Tahoma" pitchFamily="34" charset="0"/>
              </a:rPr>
              <a:t>= </a:t>
            </a:r>
            <a:r>
              <a:rPr lang="en-US" sz="2400" i="1" dirty="0">
                <a:ea typeface="ＭＳ Ｐゴシック" pitchFamily="-28" charset="-128"/>
                <a:cs typeface="Tahoma" pitchFamily="34" charset="0"/>
              </a:rPr>
              <a:t>affirmations</a:t>
            </a:r>
            <a:r>
              <a:rPr lang="pl-PL" sz="2400" dirty="0">
                <a:ea typeface="ＭＳ Ｐゴシック" pitchFamily="-28" charset="-128"/>
                <a:cs typeface="Tahoma" pitchFamily="34" charset="0"/>
              </a:rPr>
              <a:t> - </a:t>
            </a:r>
            <a:r>
              <a:rPr lang="pl-PL" sz="2400" b="1" dirty="0">
                <a:ea typeface="ＭＳ Ｐゴシック" pitchFamily="-28" charset="-128"/>
                <a:cs typeface="Tahoma" pitchFamily="34" charset="0"/>
              </a:rPr>
              <a:t>dowartościowania</a:t>
            </a:r>
            <a:endParaRPr lang="en-US" sz="2400" b="1" dirty="0">
              <a:ea typeface="ＭＳ Ｐゴシック" pitchFamily="-28" charset="-128"/>
              <a:cs typeface="Tahoma" pitchFamily="34" charset="0"/>
            </a:endParaRPr>
          </a:p>
          <a:p>
            <a:pPr>
              <a:buNone/>
            </a:pPr>
            <a:r>
              <a:rPr lang="en-US" sz="2400" b="1" dirty="0">
                <a:ea typeface="ＭＳ Ｐゴシック" pitchFamily="-28" charset="-128"/>
                <a:cs typeface="Tahoma" pitchFamily="34" charset="0"/>
              </a:rPr>
              <a:t>R</a:t>
            </a:r>
            <a:r>
              <a:rPr lang="pl-PL" sz="2400" b="1" dirty="0">
                <a:ea typeface="ＭＳ Ｐゴシック" pitchFamily="-28" charset="-128"/>
                <a:cs typeface="Tahoma" pitchFamily="34" charset="0"/>
              </a:rPr>
              <a:t> </a:t>
            </a:r>
            <a:r>
              <a:rPr lang="en-US" sz="2400" dirty="0">
                <a:ea typeface="ＭＳ Ｐゴシック" pitchFamily="-28" charset="-128"/>
                <a:cs typeface="Tahoma" pitchFamily="34" charset="0"/>
              </a:rPr>
              <a:t>=</a:t>
            </a:r>
            <a:r>
              <a:rPr lang="pl-PL" sz="2400" dirty="0">
                <a:ea typeface="ＭＳ Ｐゴシック" pitchFamily="-28" charset="-128"/>
                <a:cs typeface="Tahoma" pitchFamily="34" charset="0"/>
              </a:rPr>
              <a:t> </a:t>
            </a:r>
            <a:r>
              <a:rPr lang="en-US" sz="2400" i="1" dirty="0">
                <a:ea typeface="ＭＳ Ｐゴシック" pitchFamily="-28" charset="-128"/>
                <a:cs typeface="Tahoma" pitchFamily="34" charset="0"/>
              </a:rPr>
              <a:t>reflections</a:t>
            </a:r>
            <a:r>
              <a:rPr lang="pl-PL" sz="2400" dirty="0">
                <a:ea typeface="ＭＳ Ｐゴシック" pitchFamily="-28" charset="-128"/>
                <a:cs typeface="Tahoma" pitchFamily="34" charset="0"/>
              </a:rPr>
              <a:t> - </a:t>
            </a:r>
            <a:r>
              <a:rPr lang="pl-PL" sz="2400" b="1" dirty="0">
                <a:ea typeface="ＭＳ Ｐゴシック" pitchFamily="-28" charset="-128"/>
                <a:cs typeface="Tahoma" pitchFamily="34" charset="0"/>
              </a:rPr>
              <a:t>odzwierciedlenia</a:t>
            </a:r>
            <a:endParaRPr lang="en-US" sz="2400" b="1" dirty="0">
              <a:ea typeface="ＭＳ Ｐゴシック" pitchFamily="-28" charset="-128"/>
              <a:cs typeface="Tahoma" pitchFamily="34" charset="0"/>
            </a:endParaRPr>
          </a:p>
          <a:p>
            <a:pPr>
              <a:buNone/>
            </a:pPr>
            <a:r>
              <a:rPr lang="en-US" sz="2400" b="1" dirty="0">
                <a:ea typeface="ＭＳ Ｐゴシック" pitchFamily="-28" charset="-128"/>
                <a:cs typeface="Tahoma" pitchFamily="34" charset="0"/>
              </a:rPr>
              <a:t>S</a:t>
            </a:r>
            <a:r>
              <a:rPr lang="pl-PL" sz="2400" b="1" dirty="0">
                <a:ea typeface="ＭＳ Ｐゴシック" pitchFamily="-28" charset="-128"/>
                <a:cs typeface="Tahoma" pitchFamily="34" charset="0"/>
              </a:rPr>
              <a:t> </a:t>
            </a:r>
            <a:r>
              <a:rPr lang="en-US" sz="2400" dirty="0">
                <a:ea typeface="ＭＳ Ｐゴシック" pitchFamily="-28" charset="-128"/>
                <a:cs typeface="Tahoma" pitchFamily="34" charset="0"/>
              </a:rPr>
              <a:t>=</a:t>
            </a:r>
            <a:r>
              <a:rPr lang="pl-PL" sz="2400" dirty="0">
                <a:ea typeface="ＭＳ Ｐゴシック" pitchFamily="-28" charset="-128"/>
                <a:cs typeface="Tahoma" pitchFamily="34" charset="0"/>
              </a:rPr>
              <a:t> </a:t>
            </a:r>
            <a:r>
              <a:rPr lang="en-US" sz="2400" i="1" dirty="0">
                <a:ea typeface="ＭＳ Ｐゴシック" pitchFamily="-28" charset="-128"/>
                <a:cs typeface="Tahoma" pitchFamily="34" charset="0"/>
              </a:rPr>
              <a:t>summaries</a:t>
            </a:r>
            <a:r>
              <a:rPr lang="pl-PL" sz="2400" dirty="0">
                <a:ea typeface="ＭＳ Ｐゴシック" pitchFamily="-28" charset="-128"/>
                <a:cs typeface="Tahoma" pitchFamily="34" charset="0"/>
              </a:rPr>
              <a:t> - </a:t>
            </a:r>
            <a:r>
              <a:rPr lang="pl-PL" sz="2400" b="1" dirty="0">
                <a:ea typeface="ＭＳ Ｐゴシック" pitchFamily="-28" charset="-128"/>
                <a:cs typeface="Tahoma" pitchFamily="34" charset="0"/>
              </a:rPr>
              <a:t>podsumowania</a:t>
            </a:r>
            <a:endParaRPr lang="en-US" sz="2400" b="1" dirty="0">
              <a:ea typeface="ＭＳ Ｐゴシック" pitchFamily="-28" charset="-128"/>
              <a:cs typeface="Tahoma" pitchFamily="34" charset="0"/>
            </a:endParaRPr>
          </a:p>
          <a:p>
            <a:endParaRPr lang="pl-PL" dirty="0"/>
          </a:p>
        </p:txBody>
      </p:sp>
      <p:pic>
        <p:nvPicPr>
          <p:cNvPr id="8" name="Obraz 7" descr="Obraz zawierający na wolnym powietrzu, woda, wybrzeże, natura&#10;&#10;Opis wygenerowany automatycznie">
            <a:extLst>
              <a:ext uri="{FF2B5EF4-FFF2-40B4-BE49-F238E27FC236}">
                <a16:creationId xmlns:a16="http://schemas.microsoft.com/office/drawing/2014/main" id="{C32242F8-7A8E-CA75-8907-6B5424AE4DCE}"/>
              </a:ext>
            </a:extLst>
          </p:cNvPr>
          <p:cNvPicPr>
            <a:picLocks noChangeAspect="1"/>
          </p:cNvPicPr>
          <p:nvPr/>
        </p:nvPicPr>
        <p:blipFill>
          <a:blip r:embed="rId2"/>
          <a:stretch>
            <a:fillRect/>
          </a:stretch>
        </p:blipFill>
        <p:spPr>
          <a:xfrm>
            <a:off x="9050384" y="2110094"/>
            <a:ext cx="2105296" cy="2751132"/>
          </a:xfrm>
          <a:prstGeom prst="rect">
            <a:avLst/>
          </a:prstGeom>
        </p:spPr>
      </p:pic>
    </p:spTree>
    <p:extLst>
      <p:ext uri="{BB962C8B-B14F-4D97-AF65-F5344CB8AC3E}">
        <p14:creationId xmlns:p14="http://schemas.microsoft.com/office/powerpoint/2010/main" val="636055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25090" y="762000"/>
            <a:ext cx="5765566" cy="779417"/>
          </a:xfrm>
        </p:spPr>
        <p:txBody>
          <a:bodyPr>
            <a:normAutofit/>
          </a:bodyPr>
          <a:lstStyle/>
          <a:p>
            <a:pPr>
              <a:defRPr/>
            </a:pPr>
            <a:r>
              <a:rPr lang="pl-PL" sz="3200" b="1" dirty="0">
                <a:solidFill>
                  <a:schemeClr val="bg2">
                    <a:lumMod val="50000"/>
                  </a:schemeClr>
                </a:solidFill>
              </a:rPr>
              <a:t>Odzwierciedlenia</a:t>
            </a:r>
          </a:p>
        </p:txBody>
      </p:sp>
      <p:sp>
        <p:nvSpPr>
          <p:cNvPr id="3" name="Symbol zastępczy zawartości 2"/>
          <p:cNvSpPr>
            <a:spLocks noGrp="1"/>
          </p:cNvSpPr>
          <p:nvPr>
            <p:ph sz="quarter" idx="1"/>
          </p:nvPr>
        </p:nvSpPr>
        <p:spPr>
          <a:xfrm>
            <a:off x="1212176" y="1964972"/>
            <a:ext cx="8726479" cy="4267200"/>
          </a:xfrm>
          <a:solidFill>
            <a:srgbClr val="DEDEF7"/>
          </a:solidFill>
          <a:effectLst>
            <a:softEdge rad="63500"/>
          </a:effectLst>
        </p:spPr>
        <p:txBody>
          <a:bodyPr>
            <a:normAutofit fontScale="92500" lnSpcReduction="10000"/>
          </a:bodyPr>
          <a:lstStyle/>
          <a:p>
            <a:pPr>
              <a:buFont typeface="Wingdings" panose="05000000000000000000" pitchFamily="2" charset="2"/>
              <a:buChar char="ü"/>
              <a:defRPr/>
            </a:pPr>
            <a:r>
              <a:rPr lang="pl-PL" dirty="0">
                <a:latin typeface="+mj-lt"/>
              </a:rPr>
              <a:t> </a:t>
            </a:r>
            <a:r>
              <a:rPr lang="pl-PL" sz="2200" dirty="0"/>
              <a:t>Najczęściej stosowane narzędzie DM.</a:t>
            </a:r>
          </a:p>
          <a:p>
            <a:pPr>
              <a:buFont typeface="Wingdings" panose="05000000000000000000" pitchFamily="2" charset="2"/>
              <a:buChar char="ü"/>
              <a:defRPr/>
            </a:pPr>
            <a:r>
              <a:rPr lang="pl-PL" sz="2200" dirty="0"/>
              <a:t> Stosowanie </a:t>
            </a:r>
            <a:r>
              <a:rPr lang="pl-PL" sz="2200" dirty="0" err="1"/>
              <a:t>odzwierciedleń</a:t>
            </a:r>
            <a:r>
              <a:rPr lang="pl-PL" sz="2200" dirty="0"/>
              <a:t> zamiast pytań zachęca do dalszej eksploracji.</a:t>
            </a:r>
          </a:p>
          <a:p>
            <a:pPr>
              <a:buFont typeface="Wingdings" panose="05000000000000000000" pitchFamily="2" charset="2"/>
              <a:buChar char="ü"/>
              <a:defRPr/>
            </a:pPr>
            <a:r>
              <a:rPr lang="pl-PL" sz="2200" dirty="0"/>
              <a:t> Manifestuje  uwagę i zrozumienie.</a:t>
            </a:r>
          </a:p>
          <a:p>
            <a:pPr>
              <a:buFont typeface="Wingdings" panose="05000000000000000000" pitchFamily="2" charset="2"/>
              <a:buChar char="ü"/>
              <a:defRPr/>
            </a:pPr>
            <a:r>
              <a:rPr lang="pl-PL" sz="2200" dirty="0"/>
              <a:t> Rozwija myśl  rozmówcy  i ukierunkowuje  rozmowę</a:t>
            </a:r>
          </a:p>
          <a:p>
            <a:pPr>
              <a:buFont typeface="Wingdings" panose="05000000000000000000" pitchFamily="2" charset="2"/>
              <a:buChar char="ü"/>
              <a:defRPr/>
            </a:pPr>
            <a:r>
              <a:rPr lang="pl-PL" sz="2200" dirty="0"/>
              <a:t> Może dotyczyć </a:t>
            </a:r>
            <a:r>
              <a:rPr lang="pl-PL" sz="2200" b="1" u="sng" dirty="0"/>
              <a:t>treśc</a:t>
            </a:r>
            <a:r>
              <a:rPr lang="pl-PL" sz="2200" dirty="0"/>
              <a:t>i zawartych w wypowiedzi rozmówcy lub </a:t>
            </a:r>
            <a:r>
              <a:rPr lang="pl-PL" sz="2200" b="1" u="sng" dirty="0"/>
              <a:t>emocji</a:t>
            </a:r>
            <a:r>
              <a:rPr lang="pl-PL" sz="2200" b="1" dirty="0"/>
              <a:t> </a:t>
            </a:r>
            <a:br>
              <a:rPr lang="pl-PL" sz="2200" b="1" dirty="0"/>
            </a:br>
            <a:r>
              <a:rPr lang="pl-PL" sz="2200" b="1" dirty="0"/>
              <a:t>   </a:t>
            </a:r>
            <a:r>
              <a:rPr lang="pl-PL" sz="2200" dirty="0"/>
              <a:t>(niekoniecznie zwerbalizowanych przez rozmówcę)</a:t>
            </a:r>
          </a:p>
          <a:p>
            <a:pPr>
              <a:buFont typeface="Wingdings" panose="05000000000000000000" pitchFamily="2" charset="2"/>
              <a:buChar char="ü"/>
              <a:defRPr/>
            </a:pPr>
            <a:r>
              <a:rPr lang="pl-PL" sz="2200" dirty="0"/>
              <a:t>Odzwierciedlenie może wprowadzić nowe znaczenie lub treść,</a:t>
            </a:r>
            <a:br>
              <a:rPr lang="pl-PL" sz="2200" dirty="0"/>
            </a:br>
            <a:r>
              <a:rPr lang="pl-PL" sz="2200" dirty="0"/>
              <a:t>   ale zasadniczo ma ono oddawać to, co rozmówca powiedział.</a:t>
            </a:r>
          </a:p>
          <a:p>
            <a:pPr>
              <a:buFont typeface="Wingdings" panose="05000000000000000000" pitchFamily="2" charset="2"/>
              <a:buChar char="ü"/>
              <a:defRPr/>
            </a:pPr>
            <a:r>
              <a:rPr lang="pl-PL" sz="2200" dirty="0"/>
              <a:t>Dzielimy na proste i złożone</a:t>
            </a:r>
          </a:p>
          <a:p>
            <a:pPr>
              <a:buFont typeface="Wingdings" panose="05000000000000000000" pitchFamily="2" charset="2"/>
              <a:buChar char="ü"/>
              <a:defRPr/>
            </a:pPr>
            <a:r>
              <a:rPr lang="pl-PL" sz="2200" dirty="0"/>
              <a:t> Zdania sformułowane twierdząco</a:t>
            </a:r>
          </a:p>
          <a:p>
            <a:pPr>
              <a:buFont typeface="Wingdings" panose="05000000000000000000" pitchFamily="2" charset="2"/>
              <a:buChar char="ü"/>
              <a:defRPr/>
            </a:pPr>
            <a:r>
              <a:rPr lang="pl-PL" sz="2200" dirty="0"/>
              <a:t> Zasada: 2-3 odzwierciedlenia na każde pytanie.</a:t>
            </a:r>
          </a:p>
        </p:txBody>
      </p:sp>
      <p:sp>
        <p:nvSpPr>
          <p:cNvPr id="7" name="Symbol zastępczy stopki 6">
            <a:extLst>
              <a:ext uri="{FF2B5EF4-FFF2-40B4-BE49-F238E27FC236}">
                <a16:creationId xmlns:a16="http://schemas.microsoft.com/office/drawing/2014/main" id="{67B53912-A800-F2C6-B85D-8877BB96F45E}"/>
              </a:ext>
            </a:extLst>
          </p:cNvPr>
          <p:cNvSpPr>
            <a:spLocks noGrp="1"/>
          </p:cNvSpPr>
          <p:nvPr>
            <p:ph type="ftr" sz="quarter" idx="11"/>
          </p:nvPr>
        </p:nvSpPr>
        <p:spPr/>
        <p:txBody>
          <a:bodyPr/>
          <a:lstStyle/>
          <a:p>
            <a:r>
              <a:rPr lang="pl-PL" dirty="0">
                <a:solidFill>
                  <a:schemeClr val="bg1"/>
                </a:solidFill>
              </a:rPr>
              <a:t>)</a:t>
            </a:r>
          </a:p>
        </p:txBody>
      </p:sp>
    </p:spTree>
    <p:extLst>
      <p:ext uri="{BB962C8B-B14F-4D97-AF65-F5344CB8AC3E}">
        <p14:creationId xmlns:p14="http://schemas.microsoft.com/office/powerpoint/2010/main" val="2075888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E5F571-D51C-F0B5-4E26-D9AD2B802171}"/>
              </a:ext>
            </a:extLst>
          </p:cNvPr>
          <p:cNvSpPr>
            <a:spLocks noGrp="1"/>
          </p:cNvSpPr>
          <p:nvPr>
            <p:ph type="title"/>
          </p:nvPr>
        </p:nvSpPr>
        <p:spPr>
          <a:xfrm>
            <a:off x="977538" y="568631"/>
            <a:ext cx="10058400" cy="981758"/>
          </a:xfrm>
        </p:spPr>
        <p:txBody>
          <a:bodyPr>
            <a:normAutofit/>
          </a:bodyPr>
          <a:lstStyle/>
          <a:p>
            <a:r>
              <a:rPr lang="pl-PL" sz="3200" b="1" dirty="0">
                <a:solidFill>
                  <a:schemeClr val="bg2">
                    <a:lumMod val="50000"/>
                  </a:schemeClr>
                </a:solidFill>
              </a:rPr>
              <a:t>Odzwierciedlenie – słuchanie odzwierciedlające</a:t>
            </a:r>
          </a:p>
        </p:txBody>
      </p:sp>
      <p:sp>
        <p:nvSpPr>
          <p:cNvPr id="3" name="Symbol zastępczy zawartości 2">
            <a:extLst>
              <a:ext uri="{FF2B5EF4-FFF2-40B4-BE49-F238E27FC236}">
                <a16:creationId xmlns:a16="http://schemas.microsoft.com/office/drawing/2014/main" id="{18A88865-7D5A-0B51-D720-36AC57B87409}"/>
              </a:ext>
            </a:extLst>
          </p:cNvPr>
          <p:cNvSpPr>
            <a:spLocks noGrp="1"/>
          </p:cNvSpPr>
          <p:nvPr>
            <p:ph idx="1"/>
          </p:nvPr>
        </p:nvSpPr>
        <p:spPr>
          <a:xfrm>
            <a:off x="1168605" y="2559364"/>
            <a:ext cx="9676266" cy="2891445"/>
          </a:xfrm>
        </p:spPr>
        <p:txBody>
          <a:bodyPr>
            <a:normAutofit/>
          </a:bodyPr>
          <a:lstStyle/>
          <a:p>
            <a:pPr>
              <a:buFont typeface="Wingdings" panose="05000000000000000000" pitchFamily="2" charset="2"/>
              <a:buChar char="ü"/>
            </a:pPr>
            <a:r>
              <a:rPr lang="pl-PL" dirty="0"/>
              <a:t>Dobre słuchanie odgrywa podstawową rolę w DM, </a:t>
            </a:r>
            <a:br>
              <a:rPr lang="pl-PL" dirty="0"/>
            </a:br>
            <a:r>
              <a:rPr lang="pl-PL" dirty="0"/>
              <a:t>odzwierciedlające słuchanie stanowi podstawę wszystkich czterech procesów DM.</a:t>
            </a:r>
          </a:p>
          <a:p>
            <a:pPr>
              <a:buFont typeface="Wingdings" panose="05000000000000000000" pitchFamily="2" charset="2"/>
              <a:buChar char="ü"/>
            </a:pPr>
            <a:r>
              <a:rPr lang="pl-PL" dirty="0"/>
              <a:t>”Istotą odzwierciedlającego słuchania jest to, że próbuje się odgadnąć co rozmówca miał na myśli”</a:t>
            </a:r>
          </a:p>
          <a:p>
            <a:pPr>
              <a:buFont typeface="Wingdings" panose="05000000000000000000" pitchFamily="2" charset="2"/>
              <a:buChar char="ü"/>
            </a:pPr>
            <a:r>
              <a:rPr lang="pl-PL" dirty="0"/>
              <a:t>„Wypowiedzi odzwierciedlające pomagają ludziom ponownie usłyszeć własne myśli </a:t>
            </a:r>
            <a:br>
              <a:rPr lang="pl-PL" dirty="0"/>
            </a:br>
            <a:r>
              <a:rPr lang="pl-PL" dirty="0"/>
              <a:t>i uczucia, być może wyrażone innymi słowami  i zastanowić się nad nimi. Dobre odzwierciedlające słuchanie na ogół skłania ludzi do kontynuowania mówienia, badania </a:t>
            </a:r>
            <a:br>
              <a:rPr lang="pl-PL" dirty="0"/>
            </a:br>
            <a:r>
              <a:rPr lang="pl-PL" dirty="0"/>
              <a:t>i rozważania.” </a:t>
            </a:r>
          </a:p>
          <a:p>
            <a:endParaRPr lang="pl-PL" dirty="0"/>
          </a:p>
        </p:txBody>
      </p:sp>
      <p:sp>
        <p:nvSpPr>
          <p:cNvPr id="4" name="Symbol zastępczy stopki 3">
            <a:extLst>
              <a:ext uri="{FF2B5EF4-FFF2-40B4-BE49-F238E27FC236}">
                <a16:creationId xmlns:a16="http://schemas.microsoft.com/office/drawing/2014/main" id="{AF43D139-A546-F8A2-FFC5-510ADB8993BC}"/>
              </a:ext>
            </a:extLst>
          </p:cNvPr>
          <p:cNvSpPr>
            <a:spLocks noGrp="1"/>
          </p:cNvSpPr>
          <p:nvPr>
            <p:ph type="ftr" sz="quarter" idx="11"/>
          </p:nvPr>
        </p:nvSpPr>
        <p:spPr/>
        <p:txBody>
          <a:bodyPr/>
          <a:lstStyle/>
          <a:p>
            <a:r>
              <a:rPr lang="pl-PL" dirty="0"/>
              <a:t>Na podstawie: W.R. Miller , S. </a:t>
            </a:r>
            <a:r>
              <a:rPr lang="pl-PL" dirty="0" err="1"/>
              <a:t>Rollnick</a:t>
            </a:r>
            <a:r>
              <a:rPr lang="pl-PL" dirty="0"/>
              <a:t> „ Dialog motywujący. Jak pomóc ludziom w zmianie”, WUJ, 2014 (wyd. polskie) </a:t>
            </a:r>
            <a:r>
              <a:rPr lang="pl-PL" sz="900" dirty="0">
                <a:latin typeface="+mj-lt"/>
              </a:rPr>
              <a:t>, str. 60, 83</a:t>
            </a:r>
          </a:p>
          <a:p>
            <a:endParaRPr lang="en-US" dirty="0"/>
          </a:p>
        </p:txBody>
      </p:sp>
    </p:spTree>
    <p:extLst>
      <p:ext uri="{BB962C8B-B14F-4D97-AF65-F5344CB8AC3E}">
        <p14:creationId xmlns:p14="http://schemas.microsoft.com/office/powerpoint/2010/main" val="14227916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1217024" y="898525"/>
            <a:ext cx="8386354" cy="665164"/>
          </a:xfrm>
        </p:spPr>
        <p:txBody>
          <a:bodyPr>
            <a:noAutofit/>
          </a:bodyPr>
          <a:lstStyle/>
          <a:p>
            <a:pPr>
              <a:defRPr/>
            </a:pPr>
            <a:r>
              <a:rPr lang="pl-PL" sz="3200" b="1" dirty="0">
                <a:solidFill>
                  <a:schemeClr val="bg2">
                    <a:lumMod val="50000"/>
                  </a:schemeClr>
                </a:solidFill>
              </a:rPr>
              <a:t>Odzwierciedlenia w procesie komunikacji</a:t>
            </a:r>
          </a:p>
        </p:txBody>
      </p:sp>
      <p:sp>
        <p:nvSpPr>
          <p:cNvPr id="6" name="Prostokąt 5"/>
          <p:cNvSpPr/>
          <p:nvPr/>
        </p:nvSpPr>
        <p:spPr>
          <a:xfrm>
            <a:off x="1229499" y="2036992"/>
            <a:ext cx="3024187" cy="1439862"/>
          </a:xfrm>
          <a:prstGeom prst="rect">
            <a:avLst/>
          </a:prstGeom>
          <a:solidFill>
            <a:srgbClr val="D9D9D9"/>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algn="ctr">
              <a:defRPr/>
            </a:pPr>
            <a:r>
              <a:rPr lang="pl-PL" dirty="0"/>
              <a:t>Słowa wypowiadane przez mówiącego</a:t>
            </a:r>
          </a:p>
        </p:txBody>
      </p:sp>
      <p:sp>
        <p:nvSpPr>
          <p:cNvPr id="7" name="Prostokąt 6"/>
          <p:cNvSpPr/>
          <p:nvPr/>
        </p:nvSpPr>
        <p:spPr>
          <a:xfrm>
            <a:off x="6579190" y="1989137"/>
            <a:ext cx="3024188" cy="1439863"/>
          </a:xfrm>
          <a:prstGeom prst="rect">
            <a:avLst/>
          </a:prstGeom>
          <a:solidFill>
            <a:srgbClr val="D9D9D9"/>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algn="ctr">
              <a:defRPr/>
            </a:pPr>
            <a:r>
              <a:rPr lang="pl-PL" dirty="0"/>
              <a:t>Słowa, które słyszy słuchacz</a:t>
            </a:r>
          </a:p>
        </p:txBody>
      </p:sp>
      <p:sp>
        <p:nvSpPr>
          <p:cNvPr id="8" name="Prostokąt 7"/>
          <p:cNvSpPr/>
          <p:nvPr/>
        </p:nvSpPr>
        <p:spPr>
          <a:xfrm>
            <a:off x="1272383" y="4427538"/>
            <a:ext cx="3024187" cy="1439863"/>
          </a:xfrm>
          <a:prstGeom prst="rect">
            <a:avLst/>
          </a:prstGeom>
          <a:solidFill>
            <a:srgbClr val="D9D9D9"/>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algn="ctr">
              <a:defRPr/>
            </a:pPr>
            <a:r>
              <a:rPr lang="pl-PL" dirty="0"/>
              <a:t>Co mówiący ma na myśli</a:t>
            </a:r>
          </a:p>
        </p:txBody>
      </p:sp>
      <p:sp>
        <p:nvSpPr>
          <p:cNvPr id="9" name="Prostokąt 8"/>
          <p:cNvSpPr/>
          <p:nvPr/>
        </p:nvSpPr>
        <p:spPr>
          <a:xfrm>
            <a:off x="6665913" y="4427537"/>
            <a:ext cx="3024188" cy="1439863"/>
          </a:xfrm>
          <a:prstGeom prst="rect">
            <a:avLst/>
          </a:prstGeom>
          <a:solidFill>
            <a:srgbClr val="D9D9D9"/>
          </a:solidFill>
          <a:ln>
            <a:noFill/>
          </a:ln>
          <a:effectLst>
            <a:softEdge rad="63500"/>
          </a:effectLst>
        </p:spPr>
        <p:style>
          <a:lnRef idx="2">
            <a:schemeClr val="dk1"/>
          </a:lnRef>
          <a:fillRef idx="1">
            <a:schemeClr val="lt1"/>
          </a:fillRef>
          <a:effectRef idx="0">
            <a:schemeClr val="dk1"/>
          </a:effectRef>
          <a:fontRef idx="minor">
            <a:schemeClr val="dk1"/>
          </a:fontRef>
        </p:style>
        <p:txBody>
          <a:bodyPr anchor="ctr"/>
          <a:lstStyle/>
          <a:p>
            <a:pPr algn="ctr">
              <a:defRPr/>
            </a:pPr>
            <a:r>
              <a:rPr lang="pl-PL" dirty="0"/>
              <a:t>Domysł słuchacza na temat znaczenia usłyszanych słów</a:t>
            </a:r>
          </a:p>
        </p:txBody>
      </p:sp>
      <p:cxnSp>
        <p:nvCxnSpPr>
          <p:cNvPr id="11" name="Łącznik prosty ze strzałką 10"/>
          <p:cNvCxnSpPr/>
          <p:nvPr/>
        </p:nvCxnSpPr>
        <p:spPr>
          <a:xfrm>
            <a:off x="4655343" y="2733337"/>
            <a:ext cx="165576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Łącznik prosty ze strzałką 12"/>
          <p:cNvCxnSpPr>
            <a:cxnSpLocks/>
          </p:cNvCxnSpPr>
          <p:nvPr/>
        </p:nvCxnSpPr>
        <p:spPr>
          <a:xfrm flipH="1">
            <a:off x="8090490" y="3502472"/>
            <a:ext cx="794" cy="7932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Łącznik prosty ze strzałką 16"/>
          <p:cNvCxnSpPr>
            <a:cxnSpLocks/>
          </p:cNvCxnSpPr>
          <p:nvPr/>
        </p:nvCxnSpPr>
        <p:spPr>
          <a:xfrm flipV="1">
            <a:off x="3315607" y="3578699"/>
            <a:ext cx="0" cy="6111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Łącznik prostoliniowy 21"/>
          <p:cNvCxnSpPr/>
          <p:nvPr/>
        </p:nvCxnSpPr>
        <p:spPr>
          <a:xfrm flipH="1">
            <a:off x="5591969" y="5028067"/>
            <a:ext cx="215900" cy="0"/>
          </a:xfrm>
          <a:prstGeom prst="line">
            <a:avLst/>
          </a:prstGeom>
        </p:spPr>
        <p:style>
          <a:lnRef idx="2">
            <a:schemeClr val="dk1"/>
          </a:lnRef>
          <a:fillRef idx="0">
            <a:schemeClr val="dk1"/>
          </a:fillRef>
          <a:effectRef idx="1">
            <a:schemeClr val="dk1"/>
          </a:effectRef>
          <a:fontRef idx="minor">
            <a:schemeClr val="tx1"/>
          </a:fontRef>
        </p:style>
      </p:cxnSp>
      <p:cxnSp>
        <p:nvCxnSpPr>
          <p:cNvPr id="24" name="Łącznik prostoliniowy 23"/>
          <p:cNvCxnSpPr/>
          <p:nvPr/>
        </p:nvCxnSpPr>
        <p:spPr>
          <a:xfrm flipH="1">
            <a:off x="5346701" y="5028067"/>
            <a:ext cx="179388" cy="0"/>
          </a:xfrm>
          <a:prstGeom prst="line">
            <a:avLst/>
          </a:prstGeom>
        </p:spPr>
        <p:style>
          <a:lnRef idx="2">
            <a:schemeClr val="dk1"/>
          </a:lnRef>
          <a:fillRef idx="0">
            <a:schemeClr val="dk1"/>
          </a:fillRef>
          <a:effectRef idx="1">
            <a:schemeClr val="dk1"/>
          </a:effectRef>
          <a:fontRef idx="minor">
            <a:schemeClr val="tx1"/>
          </a:fontRef>
        </p:style>
      </p:cxnSp>
      <p:cxnSp>
        <p:nvCxnSpPr>
          <p:cNvPr id="27" name="Łącznik prostoliniowy 26"/>
          <p:cNvCxnSpPr/>
          <p:nvPr/>
        </p:nvCxnSpPr>
        <p:spPr>
          <a:xfrm>
            <a:off x="5916613" y="5028067"/>
            <a:ext cx="215900" cy="0"/>
          </a:xfrm>
          <a:prstGeom prst="line">
            <a:avLst/>
          </a:prstGeom>
        </p:spPr>
        <p:style>
          <a:lnRef idx="2">
            <a:schemeClr val="dk1"/>
          </a:lnRef>
          <a:fillRef idx="0">
            <a:schemeClr val="dk1"/>
          </a:fillRef>
          <a:effectRef idx="1">
            <a:schemeClr val="dk1"/>
          </a:effectRef>
          <a:fontRef idx="minor">
            <a:schemeClr val="tx1"/>
          </a:fontRef>
        </p:style>
      </p:cxnSp>
      <p:cxnSp>
        <p:nvCxnSpPr>
          <p:cNvPr id="29" name="Łącznik prostoliniowy 28"/>
          <p:cNvCxnSpPr/>
          <p:nvPr/>
        </p:nvCxnSpPr>
        <p:spPr>
          <a:xfrm>
            <a:off x="5016501" y="5028067"/>
            <a:ext cx="217488" cy="0"/>
          </a:xfrm>
          <a:prstGeom prst="line">
            <a:avLst/>
          </a:prstGeom>
        </p:spPr>
        <p:style>
          <a:lnRef idx="2">
            <a:schemeClr val="dk1"/>
          </a:lnRef>
          <a:fillRef idx="0">
            <a:schemeClr val="dk1"/>
          </a:fillRef>
          <a:effectRef idx="1">
            <a:schemeClr val="dk1"/>
          </a:effectRef>
          <a:fontRef idx="minor">
            <a:schemeClr val="tx1"/>
          </a:fontRef>
        </p:style>
      </p:cxnSp>
      <p:cxnSp>
        <p:nvCxnSpPr>
          <p:cNvPr id="35" name="Łącznik prosty ze strzałką 34"/>
          <p:cNvCxnSpPr/>
          <p:nvPr/>
        </p:nvCxnSpPr>
        <p:spPr>
          <a:xfrm flipH="1">
            <a:off x="4650581" y="5028067"/>
            <a:ext cx="269875"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975" name="pole tekstowe 3"/>
          <p:cNvSpPr txBox="1">
            <a:spLocks noChangeArrowheads="1"/>
          </p:cNvSpPr>
          <p:nvPr/>
        </p:nvSpPr>
        <p:spPr bwMode="auto">
          <a:xfrm>
            <a:off x="4785519" y="2231668"/>
            <a:ext cx="1612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1800" dirty="0">
                <a:latin typeface="+mn-lt"/>
              </a:rPr>
              <a:t>Słyszenie</a:t>
            </a:r>
          </a:p>
        </p:txBody>
      </p:sp>
      <p:sp>
        <p:nvSpPr>
          <p:cNvPr id="40976" name="pole tekstowe 4"/>
          <p:cNvSpPr txBox="1">
            <a:spLocks noChangeArrowheads="1"/>
          </p:cNvSpPr>
          <p:nvPr/>
        </p:nvSpPr>
        <p:spPr bwMode="auto">
          <a:xfrm>
            <a:off x="1236664" y="3699349"/>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1800" dirty="0">
                <a:latin typeface="+mn-lt"/>
              </a:rPr>
              <a:t>Kodowanie</a:t>
            </a:r>
          </a:p>
        </p:txBody>
      </p:sp>
      <p:sp>
        <p:nvSpPr>
          <p:cNvPr id="40977" name="pole tekstowe 9"/>
          <p:cNvSpPr txBox="1">
            <a:spLocks noChangeArrowheads="1"/>
          </p:cNvSpPr>
          <p:nvPr/>
        </p:nvSpPr>
        <p:spPr bwMode="auto">
          <a:xfrm>
            <a:off x="8214017" y="3743325"/>
            <a:ext cx="1763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1800" dirty="0">
                <a:latin typeface="+mn-lt"/>
              </a:rPr>
              <a:t>Dekodowanie</a:t>
            </a:r>
          </a:p>
        </p:txBody>
      </p:sp>
      <p:sp>
        <p:nvSpPr>
          <p:cNvPr id="40978" name="pole tekstowe 11"/>
          <p:cNvSpPr txBox="1">
            <a:spLocks noChangeArrowheads="1"/>
          </p:cNvSpPr>
          <p:nvPr/>
        </p:nvSpPr>
        <p:spPr bwMode="auto">
          <a:xfrm>
            <a:off x="4509043" y="5278327"/>
            <a:ext cx="2232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000">
                <a:solidFill>
                  <a:schemeClr val="tx1"/>
                </a:solidFill>
                <a:latin typeface="Calibri" pitchFamily="34" charset="0"/>
              </a:defRPr>
            </a:lvl1pPr>
            <a:lvl2pPr marL="742950" indent="-285750" eaLnBrk="0" hangingPunct="0">
              <a:spcBef>
                <a:spcPct val="20000"/>
              </a:spcBef>
              <a:buFont typeface="Arial" pitchFamily="34" charset="0"/>
              <a:buChar char="–"/>
              <a:defRPr>
                <a:solidFill>
                  <a:schemeClr val="tx1"/>
                </a:solidFill>
                <a:latin typeface="Calibri" pitchFamily="34" charset="0"/>
              </a:defRPr>
            </a:lvl2pPr>
            <a:lvl3pPr marL="1143000" indent="-228600" eaLnBrk="0" hangingPunct="0">
              <a:spcBef>
                <a:spcPct val="20000"/>
              </a:spcBef>
              <a:buFont typeface="Arial" pitchFamily="34" charset="0"/>
              <a:buChar char="•"/>
              <a:defRPr sz="16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pl-PL" altLang="pl-PL" sz="1800" dirty="0">
                <a:latin typeface="+mn-lt"/>
              </a:rPr>
              <a:t>Odzwierciedlenie</a:t>
            </a:r>
          </a:p>
        </p:txBody>
      </p:sp>
      <p:sp>
        <p:nvSpPr>
          <p:cNvPr id="10" name="Symbol zastępczy stopki 9">
            <a:extLst>
              <a:ext uri="{FF2B5EF4-FFF2-40B4-BE49-F238E27FC236}">
                <a16:creationId xmlns:a16="http://schemas.microsoft.com/office/drawing/2014/main" id="{3229D8C6-0753-6F7B-9BC0-274B929DA07A}"/>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 </a:t>
            </a:r>
            <a:r>
              <a:rPr lang="pl-PL" dirty="0" err="1">
                <a:solidFill>
                  <a:schemeClr val="bg1"/>
                </a:solidFill>
              </a:rPr>
              <a:t>str</a:t>
            </a:r>
            <a:r>
              <a:rPr lang="pl-PL" dirty="0">
                <a:solidFill>
                  <a:schemeClr val="bg1"/>
                </a:solidFill>
              </a:rPr>
              <a:t> 84</a:t>
            </a:r>
          </a:p>
        </p:txBody>
      </p:sp>
    </p:spTree>
    <p:extLst>
      <p:ext uri="{BB962C8B-B14F-4D97-AF65-F5344CB8AC3E}">
        <p14:creationId xmlns:p14="http://schemas.microsoft.com/office/powerpoint/2010/main" val="3106055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7263AD-EC07-7A65-B1BA-2F73F4797C61}"/>
              </a:ext>
            </a:extLst>
          </p:cNvPr>
          <p:cNvSpPr>
            <a:spLocks noGrp="1"/>
          </p:cNvSpPr>
          <p:nvPr>
            <p:ph type="title"/>
          </p:nvPr>
        </p:nvSpPr>
        <p:spPr>
          <a:xfrm>
            <a:off x="1271452" y="647289"/>
            <a:ext cx="10058400" cy="903100"/>
          </a:xfrm>
        </p:spPr>
        <p:txBody>
          <a:bodyPr>
            <a:normAutofit/>
          </a:bodyPr>
          <a:lstStyle/>
          <a:p>
            <a:r>
              <a:rPr lang="pl-PL" sz="3200" b="1" dirty="0">
                <a:solidFill>
                  <a:schemeClr val="bg2">
                    <a:lumMod val="50000"/>
                  </a:schemeClr>
                </a:solidFill>
              </a:rPr>
              <a:t>Odzwierciedlenie proste</a:t>
            </a:r>
          </a:p>
        </p:txBody>
      </p:sp>
      <p:sp>
        <p:nvSpPr>
          <p:cNvPr id="3" name="Symbol zastępczy zawartości 2">
            <a:extLst>
              <a:ext uri="{FF2B5EF4-FFF2-40B4-BE49-F238E27FC236}">
                <a16:creationId xmlns:a16="http://schemas.microsoft.com/office/drawing/2014/main" id="{4E347CF5-8F50-649A-3E61-5D29CDA02D67}"/>
              </a:ext>
            </a:extLst>
          </p:cNvPr>
          <p:cNvSpPr>
            <a:spLocks noGrp="1"/>
          </p:cNvSpPr>
          <p:nvPr>
            <p:ph idx="1"/>
          </p:nvPr>
        </p:nvSpPr>
        <p:spPr>
          <a:xfrm>
            <a:off x="1271452" y="1954591"/>
            <a:ext cx="10058400" cy="3629780"/>
          </a:xfrm>
        </p:spPr>
        <p:txBody>
          <a:bodyPr>
            <a:normAutofit/>
          </a:bodyPr>
          <a:lstStyle/>
          <a:p>
            <a:r>
              <a:rPr lang="pl-PL" sz="1800" dirty="0"/>
              <a:t>Zwykłe powtórzenie słowa lub dwóch, przekazują rozumienie, zwykle dodają niewiele lub nic do tego, co powiedziała osoba. Powtarzają lub nieco przeformułowują wypowiedź: </a:t>
            </a:r>
          </a:p>
          <a:p>
            <a:endParaRPr lang="pl-PL" sz="1800" dirty="0"/>
          </a:p>
          <a:p>
            <a:r>
              <a:rPr lang="pl-PL" sz="1800" b="1" i="1" dirty="0"/>
              <a:t>„Mam dzisiaj bardzo depresyjny nastrój.”</a:t>
            </a:r>
          </a:p>
          <a:p>
            <a:r>
              <a:rPr lang="pl-PL" sz="1800" dirty="0"/>
              <a:t>Odzwierciedlenie:</a:t>
            </a:r>
          </a:p>
          <a:p>
            <a:r>
              <a:rPr lang="pl-PL" sz="1800" b="1" i="1" dirty="0"/>
              <a:t>Ma pan depresyjny nastrój.                                                  „Nauczyciele ciągle się czepiają mojego syna.”</a:t>
            </a:r>
          </a:p>
          <a:p>
            <a:pPr marL="0" indent="0">
              <a:buNone/>
            </a:pPr>
            <a:r>
              <a:rPr lang="pl-PL" sz="1800" i="1" dirty="0"/>
              <a:t>  </a:t>
            </a:r>
            <a:r>
              <a:rPr lang="pl-PL" sz="1800" b="1" i="1" dirty="0"/>
              <a:t>Ma pan obniżony nastrój.   </a:t>
            </a:r>
            <a:r>
              <a:rPr lang="pl-PL" sz="1800" b="1" dirty="0"/>
              <a:t>                                                    </a:t>
            </a:r>
            <a:r>
              <a:rPr lang="pl-PL" sz="1800" dirty="0"/>
              <a:t>Odzwierciedlenie:</a:t>
            </a:r>
          </a:p>
          <a:p>
            <a:pPr marL="0" indent="0">
              <a:buNone/>
            </a:pPr>
            <a:r>
              <a:rPr lang="pl-PL" sz="1800" i="1" dirty="0"/>
              <a:t>  </a:t>
            </a:r>
            <a:r>
              <a:rPr lang="pl-PL" sz="1800" b="1" i="1" dirty="0"/>
              <a:t>Bardzo depresyjny nastrój….                                                   Nauczyciele narzekają na zachowanie pani syna.</a:t>
            </a:r>
          </a:p>
          <a:p>
            <a:pPr marL="0" indent="0">
              <a:buNone/>
            </a:pPr>
            <a:endParaRPr lang="pl-PL" sz="1800" i="1" dirty="0"/>
          </a:p>
          <a:p>
            <a:pPr marL="0" indent="0">
              <a:buNone/>
            </a:pPr>
            <a:endParaRPr lang="pl-PL" sz="1800" dirty="0"/>
          </a:p>
        </p:txBody>
      </p:sp>
      <p:sp>
        <p:nvSpPr>
          <p:cNvPr id="6" name="Symbol zastępczy stopki 5">
            <a:extLst>
              <a:ext uri="{FF2B5EF4-FFF2-40B4-BE49-F238E27FC236}">
                <a16:creationId xmlns:a16="http://schemas.microsoft.com/office/drawing/2014/main" id="{9D662DDD-FA6B-C7CD-EA11-76FC7C3EB674}"/>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 str.83</a:t>
            </a:r>
          </a:p>
        </p:txBody>
      </p:sp>
    </p:spTree>
    <p:extLst>
      <p:ext uri="{BB962C8B-B14F-4D97-AF65-F5344CB8AC3E}">
        <p14:creationId xmlns:p14="http://schemas.microsoft.com/office/powerpoint/2010/main" val="8455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0414F4-81DB-69A0-5C5E-137CE5188E87}"/>
              </a:ext>
            </a:extLst>
          </p:cNvPr>
          <p:cNvSpPr>
            <a:spLocks noGrp="1"/>
          </p:cNvSpPr>
          <p:nvPr>
            <p:ph type="title"/>
          </p:nvPr>
        </p:nvSpPr>
        <p:spPr>
          <a:xfrm>
            <a:off x="838200" y="365125"/>
            <a:ext cx="10515600" cy="1325563"/>
          </a:xfrm>
        </p:spPr>
        <p:txBody>
          <a:bodyPr>
            <a:normAutofit/>
          </a:bodyPr>
          <a:lstStyle/>
          <a:p>
            <a:r>
              <a:rPr lang="pl-PL" sz="3200" b="1" dirty="0">
                <a:solidFill>
                  <a:schemeClr val="bg2">
                    <a:lumMod val="50000"/>
                  </a:schemeClr>
                </a:solidFill>
              </a:rPr>
              <a:t>ZASTOSOWANIE I SKUTECZNOŚĆ DIALOGU MOTYWUJĄCEGO</a:t>
            </a:r>
          </a:p>
        </p:txBody>
      </p:sp>
      <p:sp>
        <p:nvSpPr>
          <p:cNvPr id="3" name="Symbol zastępczy zawartości 2">
            <a:extLst>
              <a:ext uri="{FF2B5EF4-FFF2-40B4-BE49-F238E27FC236}">
                <a16:creationId xmlns:a16="http://schemas.microsoft.com/office/drawing/2014/main" id="{77D0EB37-1A85-6D65-9EC8-A46216A8B7AF}"/>
              </a:ext>
            </a:extLst>
          </p:cNvPr>
          <p:cNvSpPr>
            <a:spLocks noGrp="1"/>
          </p:cNvSpPr>
          <p:nvPr>
            <p:ph idx="1"/>
          </p:nvPr>
        </p:nvSpPr>
        <p:spPr>
          <a:xfrm>
            <a:off x="374074" y="1939636"/>
            <a:ext cx="11402290" cy="4296254"/>
          </a:xfrm>
        </p:spPr>
        <p:txBody>
          <a:bodyPr>
            <a:normAutofit/>
          </a:bodyPr>
          <a:lstStyle/>
          <a:p>
            <a:pPr>
              <a:buFont typeface="Arial" panose="020B0604020202020204" pitchFamily="34" charset="0"/>
              <a:buChar char="•"/>
            </a:pPr>
            <a:r>
              <a:rPr lang="pl-PL" sz="2000" dirty="0"/>
              <a:t> Początkowo rozwijany w obszarze terapii uzależnień</a:t>
            </a:r>
          </a:p>
          <a:p>
            <a:pPr>
              <a:buFont typeface="Arial" panose="020B0604020202020204" pitchFamily="34" charset="0"/>
              <a:buChar char="•"/>
            </a:pPr>
            <a:r>
              <a:rPr lang="pl-PL" sz="2000" dirty="0"/>
              <a:t> Obecnie stosowany na całym świecie w różnych obszarach pracy z ludźmi, m.in. w ochronie zdrowia, profilaktyce, edukacji, pracy socjalnej, psychoterapii, kurateli sądowej i wielu innych dziedzinach</a:t>
            </a:r>
          </a:p>
          <a:p>
            <a:pPr>
              <a:buFont typeface="Arial" panose="020B0604020202020204" pitchFamily="34" charset="0"/>
              <a:buChar char="•"/>
            </a:pPr>
            <a:r>
              <a:rPr lang="pl-PL" sz="2000" dirty="0"/>
              <a:t> Zaliczany do metod opartych na dowodach (</a:t>
            </a:r>
            <a:r>
              <a:rPr lang="pl-PL" sz="2000" i="1" dirty="0" err="1"/>
              <a:t>evidence-based</a:t>
            </a:r>
            <a:r>
              <a:rPr lang="pl-PL" sz="2000" i="1" dirty="0"/>
              <a:t> </a:t>
            </a:r>
            <a:r>
              <a:rPr lang="pl-PL" sz="2000" i="1" dirty="0" err="1"/>
              <a:t>practices</a:t>
            </a:r>
            <a:r>
              <a:rPr lang="pl-PL" sz="2000" dirty="0"/>
              <a:t>)</a:t>
            </a:r>
          </a:p>
          <a:p>
            <a:pPr>
              <a:buFont typeface="Arial" panose="020B0604020202020204" pitchFamily="34" charset="0"/>
              <a:buChar char="•"/>
            </a:pPr>
            <a:r>
              <a:rPr lang="pl-PL" sz="2000" dirty="0"/>
              <a:t> Skuteczność w odniesieniu do </a:t>
            </a:r>
            <a:r>
              <a:rPr lang="pl-PL" sz="2000" dirty="0" err="1"/>
              <a:t>zachowań</a:t>
            </a:r>
            <a:r>
              <a:rPr lang="pl-PL" sz="2000" dirty="0"/>
              <a:t> związanych ze zdrowiem, uzależnieniami itd. w różnych badaniach wynosi 60-75%</a:t>
            </a:r>
          </a:p>
          <a:p>
            <a:pPr>
              <a:buFont typeface="Arial" panose="020B0604020202020204" pitchFamily="34" charset="0"/>
              <a:buChar char="•"/>
            </a:pPr>
            <a:r>
              <a:rPr lang="pl-PL" sz="2000" b="0" i="0" u="none" strike="noStrike" baseline="0" dirty="0"/>
              <a:t> Opublikowano ponad 2500 badań dotyczących skuteczności DM, w tym ponad 200 metaanaliz:</a:t>
            </a:r>
          </a:p>
          <a:p>
            <a:pPr marL="0" indent="0">
              <a:buNone/>
            </a:pPr>
            <a:r>
              <a:rPr lang="pl-PL" sz="2000" b="0" i="0" u="none" strike="noStrike" baseline="0" dirty="0">
                <a:hlinkClick r:id="rId2"/>
              </a:rPr>
              <a:t>http://live-mint-d7-upgraded.pantheonsite.io/sites/default/files/aaa_mi_controlled_trials_9.15.2024_0.pdf</a:t>
            </a:r>
          </a:p>
          <a:p>
            <a:pPr marL="0" indent="0">
              <a:buNone/>
            </a:pPr>
            <a:r>
              <a:rPr lang="pl-PL" sz="2000" b="0" i="0" u="none" strike="noStrike" baseline="0" dirty="0">
                <a:hlinkClick r:id="rId2"/>
              </a:rPr>
              <a:t>https://williamrmiller.net/research/</a:t>
            </a:r>
            <a:endParaRPr lang="pl-PL" sz="2000" b="0" i="0" u="none" strike="noStrike" baseline="0" dirty="0"/>
          </a:p>
          <a:p>
            <a:pPr marL="457200" lvl="1" indent="0">
              <a:buNone/>
            </a:pPr>
            <a:endParaRPr lang="pl-PL" sz="1800" dirty="0"/>
          </a:p>
          <a:p>
            <a:endParaRPr lang="pl-PL" sz="2000" dirty="0"/>
          </a:p>
        </p:txBody>
      </p:sp>
    </p:spTree>
    <p:extLst>
      <p:ext uri="{BB962C8B-B14F-4D97-AF65-F5344CB8AC3E}">
        <p14:creationId xmlns:p14="http://schemas.microsoft.com/office/powerpoint/2010/main" val="384828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333334-4641-4FC8-9093-90535639BDA1}"/>
              </a:ext>
            </a:extLst>
          </p:cNvPr>
          <p:cNvSpPr>
            <a:spLocks noGrp="1"/>
          </p:cNvSpPr>
          <p:nvPr>
            <p:ph type="title"/>
          </p:nvPr>
        </p:nvSpPr>
        <p:spPr>
          <a:xfrm>
            <a:off x="1097279" y="677438"/>
            <a:ext cx="10058400" cy="885745"/>
          </a:xfrm>
        </p:spPr>
        <p:txBody>
          <a:bodyPr>
            <a:normAutofit/>
          </a:bodyPr>
          <a:lstStyle/>
          <a:p>
            <a:r>
              <a:rPr lang="pl-PL" sz="3200" b="1" dirty="0">
                <a:solidFill>
                  <a:schemeClr val="bg2">
                    <a:lumMod val="50000"/>
                  </a:schemeClr>
                </a:solidFill>
              </a:rPr>
              <a:t>Odzwierciedlenie złożone</a:t>
            </a:r>
          </a:p>
        </p:txBody>
      </p:sp>
      <p:sp>
        <p:nvSpPr>
          <p:cNvPr id="6" name="pole tekstowe 5">
            <a:extLst>
              <a:ext uri="{FF2B5EF4-FFF2-40B4-BE49-F238E27FC236}">
                <a16:creationId xmlns:a16="http://schemas.microsoft.com/office/drawing/2014/main" id="{CB9747B5-DF58-4F45-ACA3-F1CCF5696FC9}"/>
              </a:ext>
            </a:extLst>
          </p:cNvPr>
          <p:cNvSpPr txBox="1"/>
          <p:nvPr/>
        </p:nvSpPr>
        <p:spPr>
          <a:xfrm>
            <a:off x="1097279" y="1954018"/>
            <a:ext cx="10593978" cy="3724096"/>
          </a:xfrm>
          <a:prstGeom prst="rect">
            <a:avLst/>
          </a:prstGeom>
          <a:solidFill>
            <a:srgbClr val="D9D9D9">
              <a:alpha val="69804"/>
            </a:srgbClr>
          </a:solidFill>
          <a:effectLst>
            <a:softEdge rad="63500"/>
          </a:effectLst>
        </p:spPr>
        <p:txBody>
          <a:bodyPr wrap="square" rtlCol="0">
            <a:spAutoFit/>
          </a:bodyPr>
          <a:lstStyle/>
          <a:p>
            <a:endParaRPr lang="pl-PL" sz="2000" b="1" dirty="0">
              <a:latin typeface="+mj-lt"/>
            </a:endParaRPr>
          </a:p>
          <a:p>
            <a:r>
              <a:rPr lang="pl-PL" b="1" dirty="0"/>
              <a:t>Dodanie znaczenia, wydobycie głębi (to, co pod powierzchnią, a nie bezpośrednią treść) bez daleko idących interpretacji, odgadywanie lub rozwijanie myśli, „badanie hipotez”. Odzwierciedlenia złożone posuwają rozmowę do przodu.</a:t>
            </a:r>
          </a:p>
          <a:p>
            <a:pPr marL="109728"/>
            <a:endParaRPr lang="pl-PL" b="1" dirty="0"/>
          </a:p>
          <a:p>
            <a:r>
              <a:rPr lang="pl-PL" b="1" i="1" dirty="0"/>
              <a:t>„Mam dzisiaj bardzo depresyjny nastrój.”</a:t>
            </a:r>
          </a:p>
          <a:p>
            <a:r>
              <a:rPr lang="pl-PL" dirty="0"/>
              <a:t>Odzwierciedlenie złożone: </a:t>
            </a:r>
            <a:r>
              <a:rPr lang="pl-PL" b="1" i="1" dirty="0"/>
              <a:t>Coś się wydarzyło…</a:t>
            </a:r>
          </a:p>
          <a:p>
            <a:r>
              <a:rPr lang="pl-PL" b="1" i="1" dirty="0"/>
              <a:t>Ma pan huśtawkę nastrojów.</a:t>
            </a:r>
          </a:p>
          <a:p>
            <a:r>
              <a:rPr lang="pl-PL" b="1" i="1" dirty="0"/>
              <a:t>Wygląda pan, jakby brakowało panu energii.</a:t>
            </a:r>
          </a:p>
          <a:p>
            <a:pPr marL="114300"/>
            <a:endParaRPr lang="pl-PL" b="1" dirty="0"/>
          </a:p>
          <a:p>
            <a:pPr marL="114300"/>
            <a:r>
              <a:rPr lang="pl-PL" b="1" i="1" dirty="0"/>
              <a:t>„Nauczyciele ciągle się czepiają mojego syna.”</a:t>
            </a:r>
          </a:p>
          <a:p>
            <a:pPr marL="114300"/>
            <a:r>
              <a:rPr lang="pl-PL" dirty="0"/>
              <a:t>Odzwierciedlenie złożone: </a:t>
            </a:r>
            <a:r>
              <a:rPr lang="pl-PL" b="1" i="1" dirty="0"/>
              <a:t>Chciałaby Pani żeby nauczyciele lepiej rozumieli Pani syna</a:t>
            </a:r>
            <a:r>
              <a:rPr lang="pl-PL" i="1" dirty="0"/>
              <a:t>.</a:t>
            </a:r>
          </a:p>
          <a:p>
            <a:endParaRPr lang="pl-PL" dirty="0"/>
          </a:p>
        </p:txBody>
      </p:sp>
      <p:sp>
        <p:nvSpPr>
          <p:cNvPr id="7" name="pole tekstowe 6">
            <a:extLst>
              <a:ext uri="{FF2B5EF4-FFF2-40B4-BE49-F238E27FC236}">
                <a16:creationId xmlns:a16="http://schemas.microsoft.com/office/drawing/2014/main" id="{21F7B444-6A5F-4B20-B1BA-8BF1089DAC97}"/>
              </a:ext>
            </a:extLst>
          </p:cNvPr>
          <p:cNvSpPr txBox="1"/>
          <p:nvPr/>
        </p:nvSpPr>
        <p:spPr>
          <a:xfrm>
            <a:off x="1590675" y="6953250"/>
            <a:ext cx="4667250" cy="276999"/>
          </a:xfrm>
          <a:prstGeom prst="rect">
            <a:avLst/>
          </a:prstGeom>
          <a:noFill/>
        </p:spPr>
        <p:txBody>
          <a:bodyPr wrap="square" rtlCol="0">
            <a:spAutoFit/>
          </a:bodyPr>
          <a:lstStyle/>
          <a:p>
            <a:r>
              <a:rPr lang="en-US" sz="1200" dirty="0">
                <a:solidFill>
                  <a:schemeClr val="bg1"/>
                </a:solidFill>
              </a:rPr>
              <a:t>Photo by </a:t>
            </a:r>
            <a:r>
              <a:rPr lang="en-US" sz="1200" dirty="0">
                <a:solidFill>
                  <a:schemeClr val="bg1"/>
                </a:solidFill>
                <a:hlinkClick r:id="rId2">
                  <a:extLst>
                    <a:ext uri="{A12FA001-AC4F-418D-AE19-62706E023703}">
                      <ahyp:hlinkClr xmlns:ahyp="http://schemas.microsoft.com/office/drawing/2018/hyperlinkcolor" val="tx"/>
                    </a:ext>
                  </a:extLst>
                </a:hlinkClick>
              </a:rPr>
              <a:t>Alexander</a:t>
            </a:r>
            <a:r>
              <a:rPr lang="en-US" sz="1200" dirty="0">
                <a:solidFill>
                  <a:srgbClr val="A5A5A5"/>
                </a:solidFill>
                <a:hlinkClick r:id="rId2">
                  <a:extLst>
                    <a:ext uri="{A12FA001-AC4F-418D-AE19-62706E023703}">
                      <ahyp:hlinkClr xmlns:ahyp="http://schemas.microsoft.com/office/drawing/2018/hyperlinkcolor" val="tx"/>
                    </a:ext>
                  </a:extLst>
                </a:hlinkClick>
              </a:rPr>
              <a:t> </a:t>
            </a:r>
            <a:r>
              <a:rPr lang="en-US" sz="1200" dirty="0" err="1">
                <a:solidFill>
                  <a:schemeClr val="bg1"/>
                </a:solidFill>
                <a:hlinkClick r:id="rId2">
                  <a:extLst>
                    <a:ext uri="{A12FA001-AC4F-418D-AE19-62706E023703}">
                      <ahyp:hlinkClr xmlns:ahyp="http://schemas.microsoft.com/office/drawing/2018/hyperlinkcolor" val="tx"/>
                    </a:ext>
                  </a:extLst>
                </a:hlinkClick>
              </a:rPr>
              <a:t>Hafemann</a:t>
            </a:r>
            <a:r>
              <a:rPr lang="en-US" sz="1200" dirty="0">
                <a:solidFill>
                  <a:schemeClr val="bg1"/>
                </a:solidFill>
              </a:rPr>
              <a:t> on </a:t>
            </a:r>
            <a:r>
              <a:rPr lang="en-US" sz="1200" dirty="0" err="1">
                <a:solidFill>
                  <a:schemeClr val="bg1"/>
                </a:solidFill>
                <a:hlinkClick r:id="rId3">
                  <a:extLst>
                    <a:ext uri="{A12FA001-AC4F-418D-AE19-62706E023703}">
                      <ahyp:hlinkClr xmlns:ahyp="http://schemas.microsoft.com/office/drawing/2018/hyperlinkcolor" val="tx"/>
                    </a:ext>
                  </a:extLst>
                </a:hlinkClick>
              </a:rPr>
              <a:t>Unsplash</a:t>
            </a:r>
            <a:r>
              <a:rPr lang="en-US" sz="1200" dirty="0">
                <a:solidFill>
                  <a:schemeClr val="bg1"/>
                </a:solidFill>
              </a:rPr>
              <a:t> </a:t>
            </a:r>
            <a:endParaRPr lang="pl-PL" sz="1200" dirty="0">
              <a:solidFill>
                <a:schemeClr val="bg1"/>
              </a:solidFill>
            </a:endParaRPr>
          </a:p>
        </p:txBody>
      </p:sp>
      <p:sp>
        <p:nvSpPr>
          <p:cNvPr id="8" name="Symbol zastępczy stopki 7">
            <a:extLst>
              <a:ext uri="{FF2B5EF4-FFF2-40B4-BE49-F238E27FC236}">
                <a16:creationId xmlns:a16="http://schemas.microsoft.com/office/drawing/2014/main" id="{F4406247-EB5E-36C7-43C0-08ABB5F2E257}"/>
              </a:ext>
            </a:extLst>
          </p:cNvPr>
          <p:cNvSpPr>
            <a:spLocks noGrp="1"/>
          </p:cNvSpPr>
          <p:nvPr>
            <p:ph type="ftr" sz="quarter" idx="11"/>
          </p:nvPr>
        </p:nvSpPr>
        <p:spPr/>
        <p:txBody>
          <a:bodyPr/>
          <a:lstStyle/>
          <a:p>
            <a:r>
              <a:rPr lang="pl-PL">
                <a:solidFill>
                  <a:schemeClr val="bg1"/>
                </a:solidFill>
              </a:rPr>
              <a:t>Na podstawie: W.R. Miller , S. Rollnick „ Dialog motywujący. Jak pomóc ludziom w zmianie”, WUJ, 2014 (wyd. polskie)</a:t>
            </a:r>
            <a:endParaRPr lang="pl-PL" dirty="0">
              <a:solidFill>
                <a:schemeClr val="bg1"/>
              </a:solidFill>
            </a:endParaRPr>
          </a:p>
        </p:txBody>
      </p:sp>
    </p:spTree>
    <p:extLst>
      <p:ext uri="{BB962C8B-B14F-4D97-AF65-F5344CB8AC3E}">
        <p14:creationId xmlns:p14="http://schemas.microsoft.com/office/powerpoint/2010/main" val="448834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407336-4503-9DDD-ABDC-FDBE796B1D4B}"/>
              </a:ext>
            </a:extLst>
          </p:cNvPr>
          <p:cNvSpPr>
            <a:spLocks noGrp="1"/>
          </p:cNvSpPr>
          <p:nvPr>
            <p:ph type="title"/>
          </p:nvPr>
        </p:nvSpPr>
        <p:spPr>
          <a:xfrm>
            <a:off x="1066800" y="458698"/>
            <a:ext cx="10058400" cy="1060416"/>
          </a:xfrm>
        </p:spPr>
        <p:txBody>
          <a:bodyPr>
            <a:normAutofit/>
          </a:bodyPr>
          <a:lstStyle/>
          <a:p>
            <a:r>
              <a:rPr lang="pl-PL" sz="3200" b="1" dirty="0">
                <a:solidFill>
                  <a:schemeClr val="bg2">
                    <a:lumMod val="50000"/>
                  </a:schemeClr>
                </a:solidFill>
              </a:rPr>
              <a:t>Odzwierciedlenie złożone – wyolbrzymiające i pomniejszające</a:t>
            </a:r>
          </a:p>
        </p:txBody>
      </p:sp>
      <p:sp>
        <p:nvSpPr>
          <p:cNvPr id="3" name="Symbol zastępczy zawartości 2">
            <a:extLst>
              <a:ext uri="{FF2B5EF4-FFF2-40B4-BE49-F238E27FC236}">
                <a16:creationId xmlns:a16="http://schemas.microsoft.com/office/drawing/2014/main" id="{80B6E0A6-C485-1608-6CD3-A6B85ED76C9D}"/>
              </a:ext>
            </a:extLst>
          </p:cNvPr>
          <p:cNvSpPr>
            <a:spLocks noGrp="1"/>
          </p:cNvSpPr>
          <p:nvPr>
            <p:ph idx="1"/>
          </p:nvPr>
        </p:nvSpPr>
        <p:spPr>
          <a:xfrm>
            <a:off x="1066800" y="2128763"/>
            <a:ext cx="10058400" cy="3118151"/>
          </a:xfrm>
        </p:spPr>
        <p:txBody>
          <a:bodyPr>
            <a:normAutofit/>
          </a:bodyPr>
          <a:lstStyle/>
          <a:p>
            <a:r>
              <a:rPr lang="pl-PL" sz="1800" dirty="0"/>
              <a:t>Kiedy chcemy zachęcić do dalszej eksploracji często warto osłabić sens wypowiedzi.</a:t>
            </a:r>
          </a:p>
          <a:p>
            <a:endParaRPr lang="pl-PL" sz="1800" b="1" dirty="0"/>
          </a:p>
          <a:p>
            <a:r>
              <a:rPr lang="pl-PL" sz="1800" b="1" dirty="0"/>
              <a:t>„</a:t>
            </a:r>
            <a:r>
              <a:rPr lang="pl-PL" sz="1800" b="1" i="1" dirty="0"/>
              <a:t>Po prostu nie podobają mi się jej komentarze na temat tego, jak wychowuję swoje dzieci.” </a:t>
            </a:r>
          </a:p>
          <a:p>
            <a:r>
              <a:rPr lang="pl-PL" sz="1800" dirty="0"/>
              <a:t>Odzwierciedlenie pomniejszające: </a:t>
            </a:r>
            <a:r>
              <a:rPr lang="pl-PL" sz="1800" b="1" i="1" dirty="0"/>
              <a:t>Jest pan nieco zdenerwowany na… </a:t>
            </a:r>
          </a:p>
          <a:p>
            <a:endParaRPr lang="pl-PL" sz="1800" dirty="0"/>
          </a:p>
          <a:p>
            <a:r>
              <a:rPr lang="pl-PL" sz="1800" dirty="0"/>
              <a:t>Odzwierciedlenie wyolbrzymiające może spowodować, że rozmówca będzie zaprzeczać lub wycofywać się.</a:t>
            </a:r>
          </a:p>
          <a:p>
            <a:pPr marL="0" indent="0">
              <a:buNone/>
            </a:pPr>
            <a:r>
              <a:rPr lang="pl-PL" sz="1800" dirty="0"/>
              <a:t>  Odzwierciedlenie wyolbrzymiające: </a:t>
            </a:r>
            <a:r>
              <a:rPr lang="pl-PL" sz="1800" b="1" i="1" dirty="0"/>
              <a:t>Jest pan naprawdę wściekły na…</a:t>
            </a:r>
          </a:p>
        </p:txBody>
      </p:sp>
      <p:sp>
        <p:nvSpPr>
          <p:cNvPr id="6" name="Symbol zastępczy stopki 5">
            <a:extLst>
              <a:ext uri="{FF2B5EF4-FFF2-40B4-BE49-F238E27FC236}">
                <a16:creationId xmlns:a16="http://schemas.microsoft.com/office/drawing/2014/main" id="{579D6C7E-E43A-FA29-9566-C161D2F18217}"/>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 str.92</a:t>
            </a:r>
          </a:p>
        </p:txBody>
      </p:sp>
    </p:spTree>
    <p:extLst>
      <p:ext uri="{BB962C8B-B14F-4D97-AF65-F5344CB8AC3E}">
        <p14:creationId xmlns:p14="http://schemas.microsoft.com/office/powerpoint/2010/main" val="3026426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B076C7-08AC-FCAD-15AB-6F460A5B162E}"/>
              </a:ext>
            </a:extLst>
          </p:cNvPr>
          <p:cNvSpPr>
            <a:spLocks noGrp="1"/>
          </p:cNvSpPr>
          <p:nvPr>
            <p:ph type="title"/>
          </p:nvPr>
        </p:nvSpPr>
        <p:spPr>
          <a:xfrm>
            <a:off x="1097280" y="801935"/>
            <a:ext cx="10058400" cy="748454"/>
          </a:xfrm>
        </p:spPr>
        <p:txBody>
          <a:bodyPr>
            <a:normAutofit/>
          </a:bodyPr>
          <a:lstStyle/>
          <a:p>
            <a:r>
              <a:rPr lang="pl-PL" sz="3200" b="1" dirty="0">
                <a:solidFill>
                  <a:schemeClr val="bg2">
                    <a:lumMod val="50000"/>
                  </a:schemeClr>
                </a:solidFill>
              </a:rPr>
              <a:t>Odzwierciedlenie złożone - wzmocnione</a:t>
            </a:r>
          </a:p>
        </p:txBody>
      </p:sp>
      <p:sp>
        <p:nvSpPr>
          <p:cNvPr id="3" name="Symbol zastępczy zawartości 2">
            <a:extLst>
              <a:ext uri="{FF2B5EF4-FFF2-40B4-BE49-F238E27FC236}">
                <a16:creationId xmlns:a16="http://schemas.microsoft.com/office/drawing/2014/main" id="{D26149E5-6401-B8D8-E3C1-5F93297B1ABD}"/>
              </a:ext>
            </a:extLst>
          </p:cNvPr>
          <p:cNvSpPr>
            <a:spLocks noGrp="1"/>
          </p:cNvSpPr>
          <p:nvPr>
            <p:ph idx="1"/>
          </p:nvPr>
        </p:nvSpPr>
        <p:spPr>
          <a:xfrm>
            <a:off x="1206138" y="2210859"/>
            <a:ext cx="10058400" cy="2878666"/>
          </a:xfrm>
        </p:spPr>
        <p:txBody>
          <a:bodyPr>
            <a:normAutofit/>
          </a:bodyPr>
          <a:lstStyle/>
          <a:p>
            <a:r>
              <a:rPr lang="pl-PL" sz="1800" dirty="0"/>
              <a:t>Odzwierciedlenie to wzmacnia siłę stwierdzenia rozmówcy, zwiększając intensywność lub pewność słów. Stosujemy w reakcji na język podtrzymania lub niezgody, gdzie celem jest wywołanie drugiej strony ambiwalencji: języka zmiany.</a:t>
            </a:r>
          </a:p>
          <a:p>
            <a:r>
              <a:rPr lang="pl-PL" sz="1800" b="1" i="1" dirty="0"/>
              <a:t>„Myślę, że w naszym małżeństwie wszystko jest w porządku.”</a:t>
            </a:r>
          </a:p>
          <a:p>
            <a:r>
              <a:rPr lang="pl-PL" sz="1800" dirty="0"/>
              <a:t>Odzwierciedlenie wzmocnione: </a:t>
            </a:r>
            <a:r>
              <a:rPr lang="pl-PL" sz="1800" b="1" i="1" dirty="0"/>
              <a:t>Nie może być lepiej.</a:t>
            </a:r>
          </a:p>
          <a:p>
            <a:r>
              <a:rPr lang="pl-PL" sz="1800" b="1" i="1" dirty="0"/>
              <a:t>Nie ma możliwości by sytuacja w pana małżeństwie w jakikolwiek sposób się poprawiła w porównaniu </a:t>
            </a:r>
            <a:br>
              <a:rPr lang="pl-PL" sz="1800" b="1" i="1" dirty="0"/>
            </a:br>
            <a:r>
              <a:rPr lang="pl-PL" sz="1800" b="1" i="1" dirty="0"/>
              <a:t>z chwilą obecną.</a:t>
            </a:r>
            <a:endParaRPr lang="pl-PL" sz="1800" dirty="0"/>
          </a:p>
        </p:txBody>
      </p:sp>
      <p:sp>
        <p:nvSpPr>
          <p:cNvPr id="6" name="Symbol zastępczy stopki 5">
            <a:extLst>
              <a:ext uri="{FF2B5EF4-FFF2-40B4-BE49-F238E27FC236}">
                <a16:creationId xmlns:a16="http://schemas.microsoft.com/office/drawing/2014/main" id="{E06C0D04-A833-2900-623B-A53B89740149}"/>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polskie)str. 266</a:t>
            </a:r>
          </a:p>
        </p:txBody>
      </p:sp>
    </p:spTree>
    <p:extLst>
      <p:ext uri="{BB962C8B-B14F-4D97-AF65-F5344CB8AC3E}">
        <p14:creationId xmlns:p14="http://schemas.microsoft.com/office/powerpoint/2010/main" val="1751166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03B116-3C34-124C-1980-11EB59B6D3B5}"/>
              </a:ext>
            </a:extLst>
          </p:cNvPr>
          <p:cNvSpPr>
            <a:spLocks noGrp="1"/>
          </p:cNvSpPr>
          <p:nvPr>
            <p:ph type="title"/>
          </p:nvPr>
        </p:nvSpPr>
        <p:spPr/>
        <p:txBody>
          <a:bodyPr>
            <a:normAutofit/>
          </a:bodyPr>
          <a:lstStyle/>
          <a:p>
            <a:r>
              <a:rPr lang="pl-PL" sz="3200" b="1" dirty="0">
                <a:solidFill>
                  <a:schemeClr val="bg2">
                    <a:lumMod val="50000"/>
                  </a:schemeClr>
                </a:solidFill>
              </a:rPr>
              <a:t>Odzwierciedlenia złożone - dwustronne</a:t>
            </a:r>
          </a:p>
        </p:txBody>
      </p:sp>
      <p:sp>
        <p:nvSpPr>
          <p:cNvPr id="3" name="Symbol zastępczy zawartości 2">
            <a:extLst>
              <a:ext uri="{FF2B5EF4-FFF2-40B4-BE49-F238E27FC236}">
                <a16:creationId xmlns:a16="http://schemas.microsoft.com/office/drawing/2014/main" id="{962F9783-776E-4BEE-AABD-3F216D8B26BC}"/>
              </a:ext>
            </a:extLst>
          </p:cNvPr>
          <p:cNvSpPr>
            <a:spLocks noGrp="1"/>
          </p:cNvSpPr>
          <p:nvPr>
            <p:ph idx="1"/>
          </p:nvPr>
        </p:nvSpPr>
        <p:spPr>
          <a:xfrm>
            <a:off x="1195251" y="2377641"/>
            <a:ext cx="10058400" cy="4023360"/>
          </a:xfrm>
        </p:spPr>
        <p:txBody>
          <a:bodyPr/>
          <a:lstStyle/>
          <a:p>
            <a:r>
              <a:rPr lang="pl-PL" dirty="0"/>
              <a:t>Odzwierciedlenie dwustronne potwierdza wypowiedzi w języku podtrzymania i łączy z uprzednio wyrażonymi wypowiedziami w języku zmiany – te zawsze na końcu zdania. Staramy się jako łącznik stosować zamiast </a:t>
            </a:r>
            <a:r>
              <a:rPr lang="pl-PL" i="1" dirty="0"/>
              <a:t>ale </a:t>
            </a:r>
            <a:r>
              <a:rPr lang="pl-PL" dirty="0"/>
              <a:t>spójnik </a:t>
            </a:r>
            <a:r>
              <a:rPr lang="pl-PL" i="1" dirty="0"/>
              <a:t>i, a </a:t>
            </a:r>
            <a:r>
              <a:rPr lang="pl-PL" dirty="0"/>
              <a:t>.</a:t>
            </a:r>
          </a:p>
          <a:p>
            <a:r>
              <a:rPr lang="pl-PL" sz="1800" b="1" i="1" dirty="0"/>
              <a:t>„Z jednej strony uważa Pan, że psycholog przesadza, a z drugiej strony martwią Pana niektóre zachowania córki.”</a:t>
            </a:r>
          </a:p>
          <a:p>
            <a:r>
              <a:rPr lang="pl-PL" sz="1800" b="1" i="1" dirty="0"/>
              <a:t>„Myśli pani, że zmiana sposobu odżywiania się będzie dla pani prawdziwym wyzwaniem i wie pani także, jak ważne jest u pani regulowanie poziomu cukru we krwi.”</a:t>
            </a:r>
          </a:p>
          <a:p>
            <a:r>
              <a:rPr lang="pl-PL" sz="1800" b="1" i="1" dirty="0"/>
              <a:t>„Lubi Pan napić się z kolegami, jednak widzi Pan, że czasem źle się to kończy.”</a:t>
            </a:r>
          </a:p>
          <a:p>
            <a:endParaRPr lang="pl-PL" sz="1800" b="1" i="1" dirty="0"/>
          </a:p>
          <a:p>
            <a:endParaRPr lang="pl-PL" sz="1800" b="1" i="1" dirty="0"/>
          </a:p>
          <a:p>
            <a:endParaRPr lang="pl-PL" dirty="0"/>
          </a:p>
        </p:txBody>
      </p:sp>
      <p:sp>
        <p:nvSpPr>
          <p:cNvPr id="6" name="Symbol zastępczy stopki 5">
            <a:extLst>
              <a:ext uri="{FF2B5EF4-FFF2-40B4-BE49-F238E27FC236}">
                <a16:creationId xmlns:a16="http://schemas.microsoft.com/office/drawing/2014/main" id="{2F6FF0E0-B968-86B2-5C5D-D7F053E4C88C}"/>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polskie)str. 266</a:t>
            </a:r>
          </a:p>
        </p:txBody>
      </p:sp>
    </p:spTree>
    <p:extLst>
      <p:ext uri="{BB962C8B-B14F-4D97-AF65-F5344CB8AC3E}">
        <p14:creationId xmlns:p14="http://schemas.microsoft.com/office/powerpoint/2010/main" val="1081891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075FC39-B684-4467-89BC-7B9DF7C9694F}"/>
              </a:ext>
            </a:extLst>
          </p:cNvPr>
          <p:cNvPicPr>
            <a:picLocks noChangeAspect="1"/>
          </p:cNvPicPr>
          <p:nvPr/>
        </p:nvPicPr>
        <p:blipFill>
          <a:blip r:embed="rId2"/>
          <a:stretch>
            <a:fillRect/>
          </a:stretch>
        </p:blipFill>
        <p:spPr>
          <a:xfrm>
            <a:off x="2203366" y="427340"/>
            <a:ext cx="7785267" cy="5785605"/>
          </a:xfrm>
          <a:prstGeom prst="rect">
            <a:avLst/>
          </a:prstGeom>
        </p:spPr>
      </p:pic>
    </p:spTree>
    <p:extLst>
      <p:ext uri="{BB962C8B-B14F-4D97-AF65-F5344CB8AC3E}">
        <p14:creationId xmlns:p14="http://schemas.microsoft.com/office/powerpoint/2010/main" val="2603314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A20DE6-69CE-8706-9DA4-8D2F67B00103}"/>
              </a:ext>
            </a:extLst>
          </p:cNvPr>
          <p:cNvSpPr>
            <a:spLocks noGrp="1"/>
          </p:cNvSpPr>
          <p:nvPr>
            <p:ph type="title"/>
          </p:nvPr>
        </p:nvSpPr>
        <p:spPr>
          <a:xfrm>
            <a:off x="1097280" y="1001486"/>
            <a:ext cx="10058400" cy="735874"/>
          </a:xfrm>
        </p:spPr>
        <p:txBody>
          <a:bodyPr>
            <a:normAutofit/>
          </a:bodyPr>
          <a:lstStyle/>
          <a:p>
            <a:r>
              <a:rPr lang="pl-PL" sz="3200" b="1" dirty="0">
                <a:solidFill>
                  <a:schemeClr val="bg2">
                    <a:lumMod val="50000"/>
                  </a:schemeClr>
                </a:solidFill>
              </a:rPr>
              <a:t>Pytania zamknięte w DM</a:t>
            </a:r>
          </a:p>
        </p:txBody>
      </p:sp>
      <p:pic>
        <p:nvPicPr>
          <p:cNvPr id="8" name="Symbol zastępczy zawartości 7" descr="Obraz zawierający budynek, ściana, w pomieszczeniu, drzwi&#10;&#10;Opis wygenerowany automatycznie">
            <a:extLst>
              <a:ext uri="{FF2B5EF4-FFF2-40B4-BE49-F238E27FC236}">
                <a16:creationId xmlns:a16="http://schemas.microsoft.com/office/drawing/2014/main" id="{DD0386A2-3879-73DE-9560-905BA957AF0A}"/>
              </a:ext>
            </a:extLst>
          </p:cNvPr>
          <p:cNvPicPr>
            <a:picLocks noGrp="1" noChangeAspect="1"/>
          </p:cNvPicPr>
          <p:nvPr>
            <p:ph idx="1"/>
          </p:nvPr>
        </p:nvPicPr>
        <p:blipFill>
          <a:blip r:embed="rId2"/>
          <a:stretch>
            <a:fillRect/>
          </a:stretch>
        </p:blipFill>
        <p:spPr>
          <a:xfrm>
            <a:off x="1036320" y="2325281"/>
            <a:ext cx="2218458" cy="3267136"/>
          </a:xfrm>
        </p:spPr>
      </p:pic>
      <p:sp>
        <p:nvSpPr>
          <p:cNvPr id="4" name="Prostokąt 3">
            <a:extLst>
              <a:ext uri="{FF2B5EF4-FFF2-40B4-BE49-F238E27FC236}">
                <a16:creationId xmlns:a16="http://schemas.microsoft.com/office/drawing/2014/main" id="{4B8C2F72-C57E-4A3C-A870-55BE4966482E}"/>
              </a:ext>
            </a:extLst>
          </p:cNvPr>
          <p:cNvSpPr/>
          <p:nvPr/>
        </p:nvSpPr>
        <p:spPr>
          <a:xfrm>
            <a:off x="3493320" y="2099994"/>
            <a:ext cx="7662360" cy="3785652"/>
          </a:xfrm>
          <a:prstGeom prst="rect">
            <a:avLst/>
          </a:prstGeom>
        </p:spPr>
        <p:txBody>
          <a:bodyPr wrap="square">
            <a:spAutoFit/>
          </a:bodyPr>
          <a:lstStyle/>
          <a:p>
            <a:pPr marL="342900" lvl="0" indent="-342900" algn="just">
              <a:spcAft>
                <a:spcPts val="1200"/>
              </a:spcAft>
              <a:buFont typeface="Wingdings" panose="05000000000000000000" pitchFamily="2" charset="2"/>
              <a:buChar char=""/>
            </a:pPr>
            <a:r>
              <a:rPr lang="pl-PL" sz="2000" dirty="0">
                <a:latin typeface="+mj-lt"/>
                <a:ea typeface="Calibri" panose="020F0502020204030204" pitchFamily="34" charset="0"/>
                <a:cs typeface="Arial" panose="020B0604020202020204" pitchFamily="34" charset="0"/>
              </a:rPr>
              <a:t>dotyczą konkretnych informacji, które zazwyczaj można zawrzeć </a:t>
            </a:r>
            <a:br>
              <a:rPr lang="pl-PL" sz="2000" dirty="0">
                <a:latin typeface="+mj-lt"/>
                <a:ea typeface="Calibri" panose="020F0502020204030204" pitchFamily="34" charset="0"/>
                <a:cs typeface="Arial" panose="020B0604020202020204" pitchFamily="34" charset="0"/>
              </a:rPr>
            </a:br>
            <a:r>
              <a:rPr lang="pl-PL" sz="2000" dirty="0">
                <a:latin typeface="+mj-lt"/>
                <a:ea typeface="Calibri" panose="020F0502020204030204" pitchFamily="34" charset="0"/>
                <a:cs typeface="Arial" panose="020B0604020202020204" pitchFamily="34" charset="0"/>
              </a:rPr>
              <a:t>w formie krótkiej odpowiedzi,</a:t>
            </a:r>
          </a:p>
          <a:p>
            <a:pPr marL="342900" indent="-342900" algn="just">
              <a:spcAft>
                <a:spcPts val="1200"/>
              </a:spcAft>
              <a:buFont typeface="Wingdings" panose="05000000000000000000" pitchFamily="2" charset="2"/>
              <a:buChar char=""/>
            </a:pPr>
            <a:r>
              <a:rPr lang="pl-PL" sz="2000" dirty="0">
                <a:latin typeface="+mj-lt"/>
                <a:ea typeface="Calibri" panose="020F0502020204030204" pitchFamily="34" charset="0"/>
                <a:cs typeface="Arial" panose="020B0604020202020204" pitchFamily="34" charset="0"/>
              </a:rPr>
              <a:t>ograniczają możliwości  udzielenia odpowiedzi przez osobę pytaną,</a:t>
            </a:r>
          </a:p>
          <a:p>
            <a:pPr marL="342900" indent="-342900" algn="just">
              <a:spcAft>
                <a:spcPts val="1200"/>
              </a:spcAft>
              <a:buFont typeface="Wingdings" panose="05000000000000000000" pitchFamily="2" charset="2"/>
              <a:buChar char=""/>
            </a:pPr>
            <a:r>
              <a:rPr lang="pl-PL" sz="2000" dirty="0">
                <a:latin typeface="+mj-lt"/>
                <a:ea typeface="Calibri" panose="020F0502020204030204" pitchFamily="34" charset="0"/>
                <a:cs typeface="Arial" panose="020B0604020202020204" pitchFamily="34" charset="0"/>
              </a:rPr>
              <a:t>pozwalają zebrać konkretne informacje.</a:t>
            </a:r>
          </a:p>
          <a:p>
            <a:pPr marL="342900" indent="-342900" algn="just">
              <a:spcAft>
                <a:spcPts val="1200"/>
              </a:spcAft>
              <a:buFont typeface="Wingdings" panose="05000000000000000000" pitchFamily="2" charset="2"/>
              <a:buChar char=""/>
            </a:pPr>
            <a:endParaRPr lang="pl-PL" sz="2000" dirty="0">
              <a:latin typeface="+mj-lt"/>
              <a:ea typeface="Calibri" panose="020F0502020204030204" pitchFamily="34" charset="0"/>
              <a:cs typeface="Arial" panose="020B0604020202020204" pitchFamily="34" charset="0"/>
            </a:endParaRPr>
          </a:p>
          <a:p>
            <a:pPr algn="just">
              <a:spcAft>
                <a:spcPts val="1200"/>
              </a:spcAft>
            </a:pPr>
            <a:r>
              <a:rPr lang="pl-PL" sz="2000" b="1" dirty="0">
                <a:latin typeface="+mj-lt"/>
                <a:ea typeface="Calibri" panose="020F0502020204030204" pitchFamily="34" charset="0"/>
                <a:cs typeface="Arial" panose="020B0604020202020204" pitchFamily="34" charset="0"/>
              </a:rPr>
              <a:t>Uwaga: </a:t>
            </a:r>
            <a:r>
              <a:rPr lang="pl-PL" sz="2000" dirty="0">
                <a:latin typeface="+mj-lt"/>
                <a:ea typeface="Calibri" panose="020F0502020204030204" pitchFamily="34" charset="0"/>
                <a:cs typeface="Arial" panose="020B0604020202020204" pitchFamily="34" charset="0"/>
              </a:rPr>
              <a:t>połączenie ze sobą wielu pytań zamkniętych może być niekorzystne dla rozmowy. Uzyskamy (być może)  konkretne informacje, ale z pewnością odbędzie się to kosztem atmosfery i współpracy </a:t>
            </a:r>
            <a:br>
              <a:rPr lang="pl-PL" sz="2000" dirty="0">
                <a:latin typeface="+mj-lt"/>
                <a:ea typeface="Calibri" panose="020F0502020204030204" pitchFamily="34" charset="0"/>
                <a:cs typeface="Arial" panose="020B0604020202020204" pitchFamily="34" charset="0"/>
              </a:rPr>
            </a:br>
            <a:r>
              <a:rPr lang="pl-PL" sz="2000" dirty="0">
                <a:latin typeface="+mj-lt"/>
                <a:ea typeface="Calibri" panose="020F0502020204030204" pitchFamily="34" charset="0"/>
                <a:cs typeface="Arial" panose="020B0604020202020204" pitchFamily="34" charset="0"/>
              </a:rPr>
              <a:t>z rozmówcą. Wystąpimy wówczas raczej w roli eksperta, który przepytuje, niż partnera, który rozmawia.</a:t>
            </a:r>
            <a:endParaRPr lang="pl-PL" sz="2000" dirty="0">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82699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5FD1309-F4BA-4DDE-8C80-62B95A4FA57F}"/>
              </a:ext>
            </a:extLst>
          </p:cNvPr>
          <p:cNvSpPr>
            <a:spLocks noGrp="1"/>
          </p:cNvSpPr>
          <p:nvPr>
            <p:ph type="title"/>
          </p:nvPr>
        </p:nvSpPr>
        <p:spPr/>
        <p:txBody>
          <a:bodyPr>
            <a:normAutofit/>
          </a:bodyPr>
          <a:lstStyle/>
          <a:p>
            <a:r>
              <a:rPr lang="pl-PL" sz="3200" b="1" dirty="0">
                <a:solidFill>
                  <a:schemeClr val="bg2">
                    <a:lumMod val="50000"/>
                  </a:schemeClr>
                </a:solidFill>
              </a:rPr>
              <a:t>Pytania otwarte w DM</a:t>
            </a:r>
          </a:p>
        </p:txBody>
      </p:sp>
      <p:sp>
        <p:nvSpPr>
          <p:cNvPr id="4" name="Symbol zastępczy stopki 3">
            <a:extLst>
              <a:ext uri="{FF2B5EF4-FFF2-40B4-BE49-F238E27FC236}">
                <a16:creationId xmlns:a16="http://schemas.microsoft.com/office/drawing/2014/main" id="{2F429B1F-56E0-4E1D-B1BA-623673D2DCB7}"/>
              </a:ext>
            </a:extLst>
          </p:cNvPr>
          <p:cNvSpPr>
            <a:spLocks noGrp="1"/>
          </p:cNvSpPr>
          <p:nvPr>
            <p:ph type="ftr" sz="quarter" idx="11"/>
          </p:nvPr>
        </p:nvSpPr>
        <p:spPr/>
        <p:txBody>
          <a:bodyPr/>
          <a:lstStyle/>
          <a:p>
            <a:r>
              <a:rPr lang="pl-PL">
                <a:solidFill>
                  <a:schemeClr val="bg1"/>
                </a:solidFill>
              </a:rPr>
              <a:t>Na podstawie: W.R. Miller , S. Rollnick „ Dialog motywujący. Jak pomóc ludziom w zmianie”, WUJ, 2014 (wyd. polskie)</a:t>
            </a:r>
            <a:endParaRPr lang="pl-PL" dirty="0">
              <a:solidFill>
                <a:schemeClr val="bg1"/>
              </a:solidFill>
            </a:endParaRPr>
          </a:p>
        </p:txBody>
      </p:sp>
      <p:sp>
        <p:nvSpPr>
          <p:cNvPr id="5" name="Symbol zastępczy zawartości 4">
            <a:extLst>
              <a:ext uri="{FF2B5EF4-FFF2-40B4-BE49-F238E27FC236}">
                <a16:creationId xmlns:a16="http://schemas.microsoft.com/office/drawing/2014/main" id="{C3F57179-761D-404F-97A3-BA4A42AD008C}"/>
              </a:ext>
            </a:extLst>
          </p:cNvPr>
          <p:cNvSpPr>
            <a:spLocks noGrp="1"/>
          </p:cNvSpPr>
          <p:nvPr>
            <p:ph idx="1"/>
          </p:nvPr>
        </p:nvSpPr>
        <p:spPr>
          <a:xfrm>
            <a:off x="1066800" y="2045046"/>
            <a:ext cx="10058400" cy="3631763"/>
          </a:xfrm>
          <a:prstGeom prst="rect">
            <a:avLst/>
          </a:prstGeom>
        </p:spPr>
        <p:txBody>
          <a:bodyPr wrap="square">
            <a:spAutoFit/>
          </a:bodyPr>
          <a:lstStyle/>
          <a:p>
            <a:pPr marL="342900" lvl="0" indent="-342900" algn="just">
              <a:lnSpc>
                <a:spcPct val="100000"/>
              </a:lnSpc>
              <a:spcBef>
                <a:spcPts val="0"/>
              </a:spcBef>
              <a:spcAft>
                <a:spcPts val="600"/>
              </a:spcAft>
              <a:buFont typeface="Wingdings" panose="05000000000000000000" pitchFamily="2" charset="2"/>
              <a:buChar char=""/>
            </a:pPr>
            <a:r>
              <a:rPr lang="pl-PL" dirty="0">
                <a:latin typeface="Arial" panose="020B0604020202020204" pitchFamily="34" charset="0"/>
                <a:ea typeface="Calibri" panose="020F0502020204030204" pitchFamily="34" charset="0"/>
                <a:cs typeface="Arial" panose="020B0604020202020204" pitchFamily="34" charset="0"/>
              </a:rPr>
              <a:t>odpowiedzi na nie przynoszą więcej informacji,</a:t>
            </a:r>
          </a:p>
          <a:p>
            <a:pPr marL="342900" indent="-342900" algn="just">
              <a:lnSpc>
                <a:spcPct val="100000"/>
              </a:lnSpc>
              <a:spcBef>
                <a:spcPts val="0"/>
              </a:spcBef>
              <a:spcAft>
                <a:spcPts val="600"/>
              </a:spcAft>
              <a:buFont typeface="Wingdings" panose="05000000000000000000" pitchFamily="2" charset="2"/>
              <a:buChar char=""/>
            </a:pPr>
            <a:r>
              <a:rPr lang="pl-PL" dirty="0">
                <a:latin typeface="Arial" panose="020B0604020202020204" pitchFamily="34" charset="0"/>
                <a:ea typeface="Calibri" panose="020F0502020204030204" pitchFamily="34" charset="0"/>
                <a:cs typeface="Arial" panose="020B0604020202020204" pitchFamily="34" charset="0"/>
              </a:rPr>
              <a:t>zachęcają do dłuższego zastanowienia się  przed udzieleniem odpowiedzi,</a:t>
            </a:r>
          </a:p>
          <a:p>
            <a:pPr marL="342900" indent="-342900" algn="just">
              <a:lnSpc>
                <a:spcPct val="100000"/>
              </a:lnSpc>
              <a:spcBef>
                <a:spcPts val="0"/>
              </a:spcBef>
              <a:spcAft>
                <a:spcPts val="600"/>
              </a:spcAft>
              <a:buFont typeface="Wingdings" panose="05000000000000000000" pitchFamily="2" charset="2"/>
              <a:buChar char=""/>
            </a:pPr>
            <a:r>
              <a:rPr lang="pl-PL" dirty="0">
                <a:latin typeface="Arial" panose="020B0604020202020204" pitchFamily="34" charset="0"/>
                <a:ea typeface="Calibri" panose="020F0502020204030204" pitchFamily="34" charset="0"/>
                <a:cs typeface="Arial" panose="020B0604020202020204" pitchFamily="34" charset="0"/>
              </a:rPr>
              <a:t>pozostawiają dużą swobodę co do treści wypowiedzi,</a:t>
            </a:r>
          </a:p>
          <a:p>
            <a:pPr marL="342900" indent="-342900" algn="just">
              <a:lnSpc>
                <a:spcPct val="100000"/>
              </a:lnSpc>
              <a:spcBef>
                <a:spcPts val="0"/>
              </a:spcBef>
              <a:spcAft>
                <a:spcPts val="600"/>
              </a:spcAft>
              <a:buFont typeface="Wingdings" panose="05000000000000000000" pitchFamily="2" charset="2"/>
              <a:buChar char=""/>
            </a:pPr>
            <a:r>
              <a:rPr lang="pl-PL" dirty="0">
                <a:latin typeface="Arial" panose="020B0604020202020204" pitchFamily="34" charset="0"/>
                <a:ea typeface="Calibri" panose="020F0502020204030204" pitchFamily="34" charset="0"/>
                <a:cs typeface="Arial" panose="020B0604020202020204" pitchFamily="34" charset="0"/>
              </a:rPr>
              <a:t>zachęcają do rozmowy na dany temat, koncentrując uwagę na określonym zagadnieniu,</a:t>
            </a:r>
          </a:p>
          <a:p>
            <a:pPr marL="342900" indent="-342900" algn="just">
              <a:lnSpc>
                <a:spcPct val="100000"/>
              </a:lnSpc>
              <a:spcBef>
                <a:spcPts val="0"/>
              </a:spcBef>
              <a:spcAft>
                <a:spcPts val="600"/>
              </a:spcAft>
              <a:buFont typeface="Wingdings" panose="05000000000000000000" pitchFamily="2" charset="2"/>
              <a:buChar char=""/>
            </a:pPr>
            <a:r>
              <a:rPr lang="pl-PL" dirty="0">
                <a:latin typeface="Arial" panose="020B0604020202020204" pitchFamily="34" charset="0"/>
                <a:ea typeface="Calibri" panose="020F0502020204030204" pitchFamily="34" charset="0"/>
                <a:cs typeface="Arial" panose="020B0604020202020204" pitchFamily="34" charset="0"/>
              </a:rPr>
              <a:t>pomagają zrozumieć wewnętrzny układ odniesienia osoby, umocnić współpracę,</a:t>
            </a:r>
          </a:p>
          <a:p>
            <a:pPr marL="342900" indent="-342900" algn="just">
              <a:lnSpc>
                <a:spcPct val="100000"/>
              </a:lnSpc>
              <a:spcBef>
                <a:spcPts val="0"/>
              </a:spcBef>
              <a:spcAft>
                <a:spcPts val="600"/>
              </a:spcAft>
              <a:buFont typeface="Wingdings" panose="05000000000000000000" pitchFamily="2" charset="2"/>
              <a:buChar char=""/>
            </a:pPr>
            <a:r>
              <a:rPr lang="pl-PL" dirty="0">
                <a:latin typeface="Arial" panose="020B0604020202020204" pitchFamily="34" charset="0"/>
                <a:ea typeface="Calibri" panose="020F0502020204030204" pitchFamily="34" charset="0"/>
                <a:cs typeface="Arial" panose="020B0604020202020204" pitchFamily="34" charset="0"/>
              </a:rPr>
              <a:t>odgrywają główną rolę w wywoływaniu motywacji i planowaniu działań w kierunku zmiany,</a:t>
            </a:r>
          </a:p>
          <a:p>
            <a:pPr marL="342900" indent="-342900" algn="just">
              <a:lnSpc>
                <a:spcPct val="100000"/>
              </a:lnSpc>
              <a:spcBef>
                <a:spcPts val="0"/>
              </a:spcBef>
              <a:spcAft>
                <a:spcPts val="600"/>
              </a:spcAft>
              <a:buFont typeface="Wingdings" panose="05000000000000000000" pitchFamily="2" charset="2"/>
              <a:buChar char=""/>
            </a:pPr>
            <a:r>
              <a:rPr lang="pl-PL" dirty="0">
                <a:latin typeface="Arial" panose="020B0604020202020204" pitchFamily="34" charset="0"/>
                <a:ea typeface="Calibri" panose="020F0502020204030204" pitchFamily="34" charset="0"/>
                <a:cs typeface="Arial" panose="020B0604020202020204" pitchFamily="34" charset="0"/>
              </a:rPr>
              <a:t>niezależnie od tego, jak dużo mamy czasu na rozmowę, próbujmy zadawać pytania otwarte.</a:t>
            </a:r>
            <a:endParaRPr lang="pl-PL"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46387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1868AB-6F46-4E3F-8AFA-2CCAC62E1B94}"/>
              </a:ext>
            </a:extLst>
          </p:cNvPr>
          <p:cNvSpPr>
            <a:spLocks noGrp="1"/>
          </p:cNvSpPr>
          <p:nvPr>
            <p:ph type="title"/>
          </p:nvPr>
        </p:nvSpPr>
        <p:spPr>
          <a:xfrm>
            <a:off x="2296888" y="925749"/>
            <a:ext cx="8018417" cy="617406"/>
          </a:xfrm>
        </p:spPr>
        <p:txBody>
          <a:bodyPr>
            <a:normAutofit fontScale="90000"/>
          </a:bodyPr>
          <a:lstStyle/>
          <a:p>
            <a:r>
              <a:rPr lang="pl-PL" dirty="0"/>
              <a:t>      </a:t>
            </a:r>
            <a:r>
              <a:rPr lang="pl-PL" sz="3600" b="1" dirty="0">
                <a:solidFill>
                  <a:schemeClr val="bg2">
                    <a:lumMod val="50000"/>
                  </a:schemeClr>
                </a:solidFill>
                <a:cs typeface="Arial" panose="020B0604020202020204" pitchFamily="34" charset="0"/>
              </a:rPr>
              <a:t>Pytania zamknięte – pytania otwarte</a:t>
            </a:r>
          </a:p>
        </p:txBody>
      </p:sp>
      <p:graphicFrame>
        <p:nvGraphicFramePr>
          <p:cNvPr id="4" name="Tabela 3">
            <a:extLst>
              <a:ext uri="{FF2B5EF4-FFF2-40B4-BE49-F238E27FC236}">
                <a16:creationId xmlns:a16="http://schemas.microsoft.com/office/drawing/2014/main" id="{6EDD1324-473F-4B93-A770-EF5E01B0E917}"/>
              </a:ext>
            </a:extLst>
          </p:cNvPr>
          <p:cNvGraphicFramePr>
            <a:graphicFrameLocks noGrp="1"/>
          </p:cNvGraphicFramePr>
          <p:nvPr>
            <p:extLst/>
          </p:nvPr>
        </p:nvGraphicFramePr>
        <p:xfrm>
          <a:off x="2039392" y="2248359"/>
          <a:ext cx="8827391" cy="3454555"/>
        </p:xfrm>
        <a:graphic>
          <a:graphicData uri="http://schemas.openxmlformats.org/drawingml/2006/table">
            <a:tbl>
              <a:tblPr firstRow="1" firstCol="1" bandRow="1"/>
              <a:tblGrid>
                <a:gridCol w="4282630">
                  <a:extLst>
                    <a:ext uri="{9D8B030D-6E8A-4147-A177-3AD203B41FA5}">
                      <a16:colId xmlns:a16="http://schemas.microsoft.com/office/drawing/2014/main" val="2163963896"/>
                    </a:ext>
                  </a:extLst>
                </a:gridCol>
                <a:gridCol w="4544761">
                  <a:extLst>
                    <a:ext uri="{9D8B030D-6E8A-4147-A177-3AD203B41FA5}">
                      <a16:colId xmlns:a16="http://schemas.microsoft.com/office/drawing/2014/main" val="636518766"/>
                    </a:ext>
                  </a:extLst>
                </a:gridCol>
              </a:tblGrid>
              <a:tr h="586989">
                <a:tc>
                  <a:txBody>
                    <a:bodyPr/>
                    <a:lstStyle/>
                    <a:p>
                      <a:pPr algn="ctr">
                        <a:lnSpc>
                          <a:spcPct val="115000"/>
                        </a:lnSpc>
                        <a:spcAft>
                          <a:spcPts val="0"/>
                        </a:spcAft>
                      </a:pPr>
                      <a:r>
                        <a:rPr lang="pl-PL" sz="2000" b="1" dirty="0">
                          <a:solidFill>
                            <a:srgbClr val="FFFFFF"/>
                          </a:solidFill>
                          <a:effectLst/>
                          <a:latin typeface="+mn-lt"/>
                          <a:ea typeface="Calibri" panose="020F0502020204030204" pitchFamily="34" charset="0"/>
                          <a:cs typeface="Arial" panose="020B0604020202020204" pitchFamily="34" charset="0"/>
                        </a:rPr>
                        <a:t>Pytania zamknięte </a:t>
                      </a:r>
                      <a:br>
                        <a:rPr lang="pl-PL" sz="2000" b="1" dirty="0">
                          <a:solidFill>
                            <a:srgbClr val="FFFFFF"/>
                          </a:solidFill>
                          <a:effectLst/>
                          <a:latin typeface="+mn-lt"/>
                          <a:ea typeface="Calibri" panose="020F0502020204030204" pitchFamily="34" charset="0"/>
                          <a:cs typeface="Arial" panose="020B0604020202020204" pitchFamily="34" charset="0"/>
                        </a:rPr>
                      </a:br>
                      <a:endParaRPr lang="pl-PL" sz="2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ctr">
                        <a:lnSpc>
                          <a:spcPct val="115000"/>
                        </a:lnSpc>
                        <a:spcAft>
                          <a:spcPts val="0"/>
                        </a:spcAft>
                      </a:pPr>
                      <a:r>
                        <a:rPr lang="pl-PL" sz="2000" b="1" dirty="0">
                          <a:solidFill>
                            <a:srgbClr val="FFFFFF"/>
                          </a:solidFill>
                          <a:effectLst/>
                          <a:latin typeface="+mn-lt"/>
                          <a:ea typeface="Calibri" panose="020F0502020204030204" pitchFamily="34" charset="0"/>
                          <a:cs typeface="Arial" panose="020B0604020202020204" pitchFamily="34" charset="0"/>
                        </a:rPr>
                        <a:t>Propozycja pytań otwartych</a:t>
                      </a:r>
                      <a:endParaRPr lang="pl-PL" sz="2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4014267642"/>
                  </a:ext>
                </a:extLst>
              </a:tr>
              <a:tr h="699722">
                <a:tc>
                  <a:txBody>
                    <a:bodyPr/>
                    <a:lstStyle/>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 </a:t>
                      </a:r>
                      <a:endParaRPr lang="pl-PL" sz="2000" dirty="0">
                        <a:effectLst/>
                        <a:latin typeface="+mn-lt"/>
                        <a:ea typeface="Times New Roman" panose="02020603050405020304" pitchFamily="18" charset="0"/>
                        <a:cs typeface="Arial" panose="020B0604020202020204" pitchFamily="34" charset="0"/>
                      </a:endParaRPr>
                    </a:p>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Był Pan wczoraj na rozmowie o pracę?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 </a:t>
                      </a:r>
                    </a:p>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Jak minął Panu wczorajszy dzień?</a:t>
                      </a:r>
                      <a:endParaRPr lang="pl-PL" sz="2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558059"/>
                  </a:ext>
                </a:extLst>
              </a:tr>
              <a:tr h="966283">
                <a:tc>
                  <a:txBody>
                    <a:bodyPr/>
                    <a:lstStyle/>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 </a:t>
                      </a:r>
                      <a:endParaRPr lang="pl-PL" sz="2000" dirty="0">
                        <a:effectLst/>
                        <a:latin typeface="+mn-lt"/>
                        <a:ea typeface="Times New Roman" panose="02020603050405020304" pitchFamily="18" charset="0"/>
                        <a:cs typeface="Arial" panose="020B0604020202020204" pitchFamily="34" charset="0"/>
                      </a:endParaRPr>
                    </a:p>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Pójdzie Pani po weekendzie do psychologa?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 </a:t>
                      </a:r>
                      <a:endParaRPr lang="pl-PL" sz="2000" dirty="0">
                        <a:effectLst/>
                        <a:latin typeface="+mn-lt"/>
                        <a:ea typeface="Times New Roman" panose="02020603050405020304" pitchFamily="18" charset="0"/>
                        <a:cs typeface="Arial" panose="020B0604020202020204" pitchFamily="34" charset="0"/>
                      </a:endParaRPr>
                    </a:p>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Co Pani planuje na przyszły tydzień?</a:t>
                      </a:r>
                      <a:endParaRPr lang="pl-PL" sz="2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7881799"/>
                  </a:ext>
                </a:extLst>
              </a:tr>
              <a:tr h="945289">
                <a:tc>
                  <a:txBody>
                    <a:bodyPr/>
                    <a:lstStyle/>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 </a:t>
                      </a:r>
                      <a:endParaRPr lang="pl-PL" sz="2000" dirty="0">
                        <a:effectLst/>
                        <a:latin typeface="+mn-lt"/>
                        <a:ea typeface="Times New Roman" panose="02020603050405020304" pitchFamily="18" charset="0"/>
                        <a:cs typeface="Arial" panose="020B0604020202020204" pitchFamily="34" charset="0"/>
                      </a:endParaRPr>
                    </a:p>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Jest Pan zdenerwowany?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 </a:t>
                      </a:r>
                      <a:endParaRPr lang="pl-PL" sz="2000" dirty="0">
                        <a:effectLst/>
                        <a:latin typeface="+mn-lt"/>
                        <a:ea typeface="Times New Roman" panose="02020603050405020304" pitchFamily="18" charset="0"/>
                        <a:cs typeface="Arial" panose="020B0604020202020204" pitchFamily="34" charset="0"/>
                      </a:endParaRPr>
                    </a:p>
                    <a:p>
                      <a:pPr>
                        <a:lnSpc>
                          <a:spcPct val="100000"/>
                        </a:lnSpc>
                        <a:spcAft>
                          <a:spcPts val="1200"/>
                        </a:spcAft>
                      </a:pPr>
                      <a:r>
                        <a:rPr lang="pl-PL" sz="2000" dirty="0">
                          <a:effectLst/>
                          <a:latin typeface="+mn-lt"/>
                          <a:ea typeface="Calibri" panose="020F0502020204030204" pitchFamily="34" charset="0"/>
                          <a:cs typeface="Arial" panose="020B0604020202020204" pitchFamily="34" charset="0"/>
                        </a:rPr>
                        <a:t>Jak się Pan czuje?</a:t>
                      </a:r>
                      <a:endParaRPr lang="pl-PL" sz="2000" dirty="0">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6096084"/>
                  </a:ext>
                </a:extLst>
              </a:tr>
            </a:tbl>
          </a:graphicData>
        </a:graphic>
      </p:graphicFrame>
    </p:spTree>
    <p:extLst>
      <p:ext uri="{BB962C8B-B14F-4D97-AF65-F5344CB8AC3E}">
        <p14:creationId xmlns:p14="http://schemas.microsoft.com/office/powerpoint/2010/main" val="1841973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8F66226-5903-4346-A7D5-B349D24F0217}"/>
              </a:ext>
            </a:extLst>
          </p:cNvPr>
          <p:cNvSpPr>
            <a:spLocks noGrp="1"/>
          </p:cNvSpPr>
          <p:nvPr>
            <p:ph type="title"/>
          </p:nvPr>
        </p:nvSpPr>
        <p:spPr>
          <a:xfrm>
            <a:off x="1223381" y="817728"/>
            <a:ext cx="6343672" cy="709865"/>
          </a:xfrm>
        </p:spPr>
        <p:txBody>
          <a:bodyPr>
            <a:normAutofit/>
          </a:bodyPr>
          <a:lstStyle/>
          <a:p>
            <a:r>
              <a:rPr lang="pl-PL" sz="2800" dirty="0">
                <a:latin typeface="Arial" panose="020B0604020202020204" pitchFamily="34" charset="0"/>
                <a:cs typeface="Arial" panose="020B0604020202020204" pitchFamily="34" charset="0"/>
              </a:rPr>
              <a:t>  </a:t>
            </a:r>
            <a:r>
              <a:rPr lang="pl-PL" sz="3200" b="1" dirty="0">
                <a:solidFill>
                  <a:schemeClr val="bg2">
                    <a:lumMod val="50000"/>
                  </a:schemeClr>
                </a:solidFill>
                <a:cs typeface="Arial" panose="020B0604020202020204" pitchFamily="34" charset="0"/>
              </a:rPr>
              <a:t>Pytania otwarte pozwalają poznać:</a:t>
            </a:r>
          </a:p>
        </p:txBody>
      </p:sp>
      <p:sp>
        <p:nvSpPr>
          <p:cNvPr id="3" name="Symbol zastępczy zawartości 2">
            <a:extLst>
              <a:ext uri="{FF2B5EF4-FFF2-40B4-BE49-F238E27FC236}">
                <a16:creationId xmlns:a16="http://schemas.microsoft.com/office/drawing/2014/main" id="{05E171F9-6B17-4F16-A8AB-D371B8DF192B}"/>
              </a:ext>
            </a:extLst>
          </p:cNvPr>
          <p:cNvSpPr>
            <a:spLocks noGrp="1"/>
          </p:cNvSpPr>
          <p:nvPr>
            <p:ph idx="1"/>
          </p:nvPr>
        </p:nvSpPr>
        <p:spPr>
          <a:xfrm>
            <a:off x="1436205" y="2322943"/>
            <a:ext cx="7866821" cy="3229717"/>
          </a:xfrm>
        </p:spPr>
        <p:txBody>
          <a:bodyPr/>
          <a:lstStyle/>
          <a:p>
            <a:pPr marL="342900" indent="-342900">
              <a:spcBef>
                <a:spcPts val="0"/>
              </a:spcBef>
              <a:spcAft>
                <a:spcPts val="1200"/>
              </a:spcAft>
              <a:buFont typeface="Wingdings" panose="05000000000000000000" pitchFamily="2" charset="2"/>
              <a:buChar char=""/>
            </a:pPr>
            <a:r>
              <a:rPr lang="pl-PL" dirty="0">
                <a:solidFill>
                  <a:schemeClr val="tx1"/>
                </a:solidFill>
                <a:latin typeface="+mj-lt"/>
                <a:ea typeface="Times New Roman" panose="02020603050405020304" pitchFamily="18" charset="0"/>
                <a:cs typeface="Arial" panose="020B0604020202020204" pitchFamily="34" charset="0"/>
              </a:rPr>
              <a:t>pragnienia,</a:t>
            </a:r>
          </a:p>
          <a:p>
            <a:pPr marL="342900" indent="-342900">
              <a:spcBef>
                <a:spcPts val="0"/>
              </a:spcBef>
              <a:spcAft>
                <a:spcPts val="1200"/>
              </a:spcAft>
              <a:buFont typeface="Wingdings" panose="05000000000000000000" pitchFamily="2" charset="2"/>
              <a:buChar char=""/>
            </a:pPr>
            <a:r>
              <a:rPr lang="pl-PL" dirty="0">
                <a:solidFill>
                  <a:schemeClr val="tx1"/>
                </a:solidFill>
                <a:latin typeface="+mj-lt"/>
                <a:ea typeface="Times New Roman" panose="02020603050405020304" pitchFamily="18" charset="0"/>
                <a:cs typeface="Arial" panose="020B0604020202020204" pitchFamily="34" charset="0"/>
              </a:rPr>
              <a:t>możliwości,</a:t>
            </a:r>
          </a:p>
          <a:p>
            <a:pPr marL="342900" indent="-342900">
              <a:spcBef>
                <a:spcPts val="0"/>
              </a:spcBef>
              <a:spcAft>
                <a:spcPts val="1200"/>
              </a:spcAft>
              <a:buFont typeface="Wingdings" panose="05000000000000000000" pitchFamily="2" charset="2"/>
              <a:buChar char=""/>
            </a:pPr>
            <a:r>
              <a:rPr lang="pl-PL" dirty="0">
                <a:solidFill>
                  <a:schemeClr val="tx1"/>
                </a:solidFill>
                <a:latin typeface="+mj-lt"/>
                <a:ea typeface="Times New Roman" panose="02020603050405020304" pitchFamily="18" charset="0"/>
                <a:cs typeface="Arial" panose="020B0604020202020204" pitchFamily="34" charset="0"/>
              </a:rPr>
              <a:t>powody,</a:t>
            </a:r>
          </a:p>
          <a:p>
            <a:pPr marL="342900" indent="-342900">
              <a:spcBef>
                <a:spcPts val="0"/>
              </a:spcBef>
              <a:spcAft>
                <a:spcPts val="1200"/>
              </a:spcAft>
              <a:buFont typeface="Wingdings" panose="05000000000000000000" pitchFamily="2" charset="2"/>
              <a:buChar char=""/>
            </a:pPr>
            <a:r>
              <a:rPr lang="pl-PL" dirty="0">
                <a:solidFill>
                  <a:schemeClr val="tx1"/>
                </a:solidFill>
                <a:latin typeface="+mj-lt"/>
                <a:ea typeface="Times New Roman" panose="02020603050405020304" pitchFamily="18" charset="0"/>
                <a:cs typeface="Arial" panose="020B0604020202020204" pitchFamily="34" charset="0"/>
              </a:rPr>
              <a:t>potrzeby,</a:t>
            </a:r>
          </a:p>
          <a:p>
            <a:pPr marL="342900" indent="-342900">
              <a:spcBef>
                <a:spcPts val="0"/>
              </a:spcBef>
              <a:spcAft>
                <a:spcPts val="1200"/>
              </a:spcAft>
              <a:buFont typeface="Wingdings" panose="05000000000000000000" pitchFamily="2" charset="2"/>
              <a:buChar char=""/>
            </a:pPr>
            <a:r>
              <a:rPr lang="pl-PL" dirty="0">
                <a:solidFill>
                  <a:schemeClr val="tx1"/>
                </a:solidFill>
                <a:latin typeface="+mj-lt"/>
                <a:ea typeface="Times New Roman" panose="02020603050405020304" pitchFamily="18" charset="0"/>
                <a:cs typeface="Arial" panose="020B0604020202020204" pitchFamily="34" charset="0"/>
              </a:rPr>
              <a:t>stopień zaangażowania,   </a:t>
            </a:r>
          </a:p>
          <a:p>
            <a:pPr marL="342900" indent="-342900">
              <a:spcBef>
                <a:spcPts val="0"/>
              </a:spcBef>
              <a:spcAft>
                <a:spcPts val="1200"/>
              </a:spcAft>
              <a:buFont typeface="Wingdings" panose="05000000000000000000" pitchFamily="2" charset="2"/>
              <a:buChar char=""/>
            </a:pPr>
            <a:r>
              <a:rPr lang="pl-PL" dirty="0">
                <a:solidFill>
                  <a:schemeClr val="tx1"/>
                </a:solidFill>
                <a:latin typeface="+mj-lt"/>
                <a:ea typeface="Times New Roman" panose="02020603050405020304" pitchFamily="18" charset="0"/>
                <a:cs typeface="Arial" panose="020B0604020202020204" pitchFamily="34" charset="0"/>
              </a:rPr>
              <a:t>nastawienie do działania.</a:t>
            </a:r>
          </a:p>
          <a:p>
            <a:endParaRPr lang="pl-PL" dirty="0"/>
          </a:p>
        </p:txBody>
      </p:sp>
    </p:spTree>
    <p:extLst>
      <p:ext uri="{BB962C8B-B14F-4D97-AF65-F5344CB8AC3E}">
        <p14:creationId xmlns:p14="http://schemas.microsoft.com/office/powerpoint/2010/main" val="2685659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74369A1-8B5D-4599-838A-6B4E78F28BAE}"/>
              </a:ext>
            </a:extLst>
          </p:cNvPr>
          <p:cNvSpPr>
            <a:spLocks noGrp="1"/>
          </p:cNvSpPr>
          <p:nvPr>
            <p:ph type="title"/>
          </p:nvPr>
        </p:nvSpPr>
        <p:spPr/>
        <p:txBody>
          <a:bodyPr>
            <a:normAutofit/>
          </a:bodyPr>
          <a:lstStyle/>
          <a:p>
            <a:r>
              <a:rPr lang="pl-PL" sz="3200" b="1" dirty="0">
                <a:solidFill>
                  <a:schemeClr val="bg2">
                    <a:lumMod val="50000"/>
                  </a:schemeClr>
                </a:solidFill>
              </a:rPr>
              <a:t>DOWARTOŚCIOWANIE</a:t>
            </a:r>
          </a:p>
        </p:txBody>
      </p:sp>
      <p:sp>
        <p:nvSpPr>
          <p:cNvPr id="3" name="Symbol zastępczy zawartości 2">
            <a:extLst>
              <a:ext uri="{FF2B5EF4-FFF2-40B4-BE49-F238E27FC236}">
                <a16:creationId xmlns:a16="http://schemas.microsoft.com/office/drawing/2014/main" id="{750F2D7C-8D02-437E-AB77-15D2A6AC7EB3}"/>
              </a:ext>
            </a:extLst>
          </p:cNvPr>
          <p:cNvSpPr>
            <a:spLocks noGrp="1"/>
          </p:cNvSpPr>
          <p:nvPr>
            <p:ph idx="1"/>
          </p:nvPr>
        </p:nvSpPr>
        <p:spPr>
          <a:xfrm>
            <a:off x="1066800" y="2375821"/>
            <a:ext cx="9534939" cy="2328701"/>
          </a:xfrm>
        </p:spPr>
        <p:txBody>
          <a:bodyPr/>
          <a:lstStyle/>
          <a:p>
            <a:pPr algn="just">
              <a:spcBef>
                <a:spcPts val="0"/>
              </a:spcBef>
              <a:spcAft>
                <a:spcPts val="1200"/>
              </a:spcAft>
            </a:pPr>
            <a:r>
              <a:rPr lang="pl-PL" dirty="0">
                <a:cs typeface="Arial" panose="020B0604020202020204" pitchFamily="34" charset="0"/>
              </a:rPr>
              <a:t>To </a:t>
            </a:r>
            <a:r>
              <a:rPr lang="pl-PL" b="1" dirty="0">
                <a:solidFill>
                  <a:schemeClr val="bg2">
                    <a:lumMod val="50000"/>
                  </a:schemeClr>
                </a:solidFill>
                <a:cs typeface="Arial" panose="020B0604020202020204" pitchFamily="34" charset="0"/>
              </a:rPr>
              <a:t>zauważanie, nazywanie, a następnie przekazywanie rozmówcy informacji dotyczących jego pozytywnych </a:t>
            </a:r>
            <a:r>
              <a:rPr lang="pl-PL" dirty="0">
                <a:cs typeface="Arial" panose="020B0604020202020204" pitchFamily="34" charset="0"/>
              </a:rPr>
              <a:t>(wartościowych/dobrych)</a:t>
            </a:r>
            <a:r>
              <a:rPr lang="pl-PL" b="1" dirty="0">
                <a:cs typeface="Arial" panose="020B0604020202020204" pitchFamily="34" charset="0"/>
              </a:rPr>
              <a:t> stron </a:t>
            </a:r>
            <a:r>
              <a:rPr lang="pl-PL" dirty="0">
                <a:cs typeface="Arial" panose="020B0604020202020204" pitchFamily="34" charset="0"/>
              </a:rPr>
              <a:t>(cech/</a:t>
            </a:r>
            <a:r>
              <a:rPr lang="pl-PL" dirty="0" err="1">
                <a:cs typeface="Arial" panose="020B0604020202020204" pitchFamily="34" charset="0"/>
              </a:rPr>
              <a:t>zachowań</a:t>
            </a:r>
            <a:r>
              <a:rPr lang="pl-PL" dirty="0">
                <a:cs typeface="Arial" panose="020B0604020202020204" pitchFamily="34" charset="0"/>
              </a:rPr>
              <a:t>).</a:t>
            </a:r>
          </a:p>
          <a:p>
            <a:pPr algn="just">
              <a:spcBef>
                <a:spcPts val="0"/>
              </a:spcBef>
              <a:spcAft>
                <a:spcPts val="1200"/>
              </a:spcAft>
            </a:pPr>
            <a:endParaRPr lang="pl-PL" dirty="0">
              <a:cs typeface="Arial" panose="020B0604020202020204" pitchFamily="34" charset="0"/>
            </a:endParaRPr>
          </a:p>
          <a:p>
            <a:pPr algn="just">
              <a:spcBef>
                <a:spcPts val="0"/>
              </a:spcBef>
              <a:spcAft>
                <a:spcPts val="1200"/>
              </a:spcAft>
            </a:pPr>
            <a:r>
              <a:rPr lang="pl-PL" dirty="0">
                <a:cs typeface="Arial" panose="020B0604020202020204" pitchFamily="34" charset="0"/>
              </a:rPr>
              <a:t>Teoretycznie wydaje się  to proste, jednak w praktyce zdecydowanie łatwiej przychodzi nam dostrzeganie u innych tego, co funkcjonuje źle. Jeśli już zauważamy dobre strony to najczęściej komunikujemy to poprzez  „chwalenie z oceną”.</a:t>
            </a:r>
          </a:p>
          <a:p>
            <a:endParaRPr lang="pl-PL" dirty="0"/>
          </a:p>
        </p:txBody>
      </p:sp>
      <p:sp>
        <p:nvSpPr>
          <p:cNvPr id="4" name="Symbol zastępczy stopki 3">
            <a:extLst>
              <a:ext uri="{FF2B5EF4-FFF2-40B4-BE49-F238E27FC236}">
                <a16:creationId xmlns:a16="http://schemas.microsoft.com/office/drawing/2014/main" id="{AE73D56F-256B-4C85-A276-36DFBF1C0DF8}"/>
              </a:ext>
            </a:extLst>
          </p:cNvPr>
          <p:cNvSpPr>
            <a:spLocks noGrp="1"/>
          </p:cNvSpPr>
          <p:nvPr>
            <p:ph type="ftr" sz="quarter" idx="11"/>
          </p:nvPr>
        </p:nvSpPr>
        <p:spPr/>
        <p:txBody>
          <a:bodyPr/>
          <a:lstStyle/>
          <a:p>
            <a:r>
              <a:rPr lang="pl-PL">
                <a:solidFill>
                  <a:schemeClr val="bg1"/>
                </a:solidFill>
              </a:rPr>
              <a:t>Na podstawie: W.R. Miller , S. Rollnick „ Dialog motywujący. Jak pomóc ludziom w zmianie”, WUJ, 2014 (wyd. polskie)</a:t>
            </a:r>
            <a:endParaRPr lang="pl-PL" dirty="0">
              <a:solidFill>
                <a:schemeClr val="bg1"/>
              </a:solidFill>
            </a:endParaRPr>
          </a:p>
        </p:txBody>
      </p:sp>
    </p:spTree>
    <p:extLst>
      <p:ext uri="{BB962C8B-B14F-4D97-AF65-F5344CB8AC3E}">
        <p14:creationId xmlns:p14="http://schemas.microsoft.com/office/powerpoint/2010/main" val="2721700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Motivational Interviewing (First Edition): Price Comparison on Booko">
            <a:extLst>
              <a:ext uri="{FF2B5EF4-FFF2-40B4-BE49-F238E27FC236}">
                <a16:creationId xmlns:a16="http://schemas.microsoft.com/office/drawing/2014/main" id="{2F5E4341-08DA-A918-DFD6-16DEA0D862C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4429" y="2210951"/>
            <a:ext cx="2501011" cy="3758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otivational Interviewing, First Edition: Preparing People for Change  (Applications of Motivational Interviewing) - William, Miller; Rollnick,  Stephen: 9781572305632 - AbeBooks">
            <a:extLst>
              <a:ext uri="{FF2B5EF4-FFF2-40B4-BE49-F238E27FC236}">
                <a16:creationId xmlns:a16="http://schemas.microsoft.com/office/drawing/2014/main" id="{8011B353-6171-64AF-DA14-2270A9004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02" y="2210951"/>
            <a:ext cx="2491949" cy="37583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Motivational Interviewing, Third Edition: Buy Motivational Interviewing, Third  Edition by Miller William R. at Low Price in India | Flipkart.com">
            <a:extLst>
              <a:ext uri="{FF2B5EF4-FFF2-40B4-BE49-F238E27FC236}">
                <a16:creationId xmlns:a16="http://schemas.microsoft.com/office/drawing/2014/main" id="{73D3930D-8D10-47DB-9B3F-B5707B302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713" y="2200144"/>
            <a:ext cx="2538369" cy="3779964"/>
          </a:xfrm>
          <a:prstGeom prst="rect">
            <a:avLst/>
          </a:prstGeom>
          <a:noFill/>
          <a:extLst>
            <a:ext uri="{909E8E84-426E-40DD-AFC4-6F175D3DCCD1}">
              <a14:hiddenFill xmlns:a14="http://schemas.microsoft.com/office/drawing/2010/main">
                <a:solidFill>
                  <a:srgbClr val="FFFFFF"/>
                </a:solidFill>
              </a14:hiddenFill>
            </a:ext>
          </a:extLst>
        </p:spPr>
      </p:pic>
      <p:sp>
        <p:nvSpPr>
          <p:cNvPr id="15" name="pole tekstowe 14">
            <a:extLst>
              <a:ext uri="{FF2B5EF4-FFF2-40B4-BE49-F238E27FC236}">
                <a16:creationId xmlns:a16="http://schemas.microsoft.com/office/drawing/2014/main" id="{6C3213AE-D75D-F82C-5AC4-BED3FF71DA32}"/>
              </a:ext>
            </a:extLst>
          </p:cNvPr>
          <p:cNvSpPr txBox="1"/>
          <p:nvPr/>
        </p:nvSpPr>
        <p:spPr>
          <a:xfrm>
            <a:off x="1352853" y="1841619"/>
            <a:ext cx="10151962" cy="369332"/>
          </a:xfrm>
          <a:prstGeom prst="rect">
            <a:avLst/>
          </a:prstGeom>
          <a:noFill/>
        </p:spPr>
        <p:txBody>
          <a:bodyPr wrap="square" rtlCol="0">
            <a:spAutoFit/>
          </a:bodyPr>
          <a:lstStyle/>
          <a:p>
            <a:r>
              <a:rPr lang="pl-PL" dirty="0"/>
              <a:t>40 lat metody i 4 wydania książki „Dialog motywujący” W. Millera i S. </a:t>
            </a:r>
            <a:r>
              <a:rPr lang="pl-PL" dirty="0" err="1"/>
              <a:t>Rolnicka</a:t>
            </a:r>
            <a:r>
              <a:rPr lang="pl-PL" dirty="0"/>
              <a:t>				</a:t>
            </a:r>
          </a:p>
        </p:txBody>
      </p:sp>
      <p:sp>
        <p:nvSpPr>
          <p:cNvPr id="17" name="Tytuł 16">
            <a:extLst>
              <a:ext uri="{FF2B5EF4-FFF2-40B4-BE49-F238E27FC236}">
                <a16:creationId xmlns:a16="http://schemas.microsoft.com/office/drawing/2014/main" id="{FA4D5CA9-79A5-2A2F-6BD9-B13F85515C39}"/>
              </a:ext>
            </a:extLst>
          </p:cNvPr>
          <p:cNvSpPr>
            <a:spLocks noGrp="1"/>
          </p:cNvSpPr>
          <p:nvPr>
            <p:ph type="title"/>
          </p:nvPr>
        </p:nvSpPr>
        <p:spPr>
          <a:xfrm>
            <a:off x="936351" y="741016"/>
            <a:ext cx="10058400" cy="839921"/>
          </a:xfrm>
        </p:spPr>
        <p:txBody>
          <a:bodyPr>
            <a:normAutofit/>
          </a:bodyPr>
          <a:lstStyle/>
          <a:p>
            <a:r>
              <a:rPr lang="pl-PL" sz="3200" b="1" dirty="0">
                <a:solidFill>
                  <a:schemeClr val="bg2">
                    <a:lumMod val="50000"/>
                  </a:schemeClr>
                </a:solidFill>
              </a:rPr>
              <a:t>EWOLUCJA DM </a:t>
            </a:r>
          </a:p>
        </p:txBody>
      </p:sp>
      <p:pic>
        <p:nvPicPr>
          <p:cNvPr id="18" name="Picture 10" descr="Motivational Interviewing, Fourth Edition, William - Picture 1 of 1">
            <a:extLst>
              <a:ext uri="{FF2B5EF4-FFF2-40B4-BE49-F238E27FC236}">
                <a16:creationId xmlns:a16="http://schemas.microsoft.com/office/drawing/2014/main" id="{8D6E3365-99DC-FFBF-EF96-93298CDAF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244" y="2200144"/>
            <a:ext cx="2438220" cy="3736736"/>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A04333A3-6B09-8BC6-EB78-CC8A297687C4}"/>
              </a:ext>
            </a:extLst>
          </p:cNvPr>
          <p:cNvSpPr txBox="1"/>
          <p:nvPr/>
        </p:nvSpPr>
        <p:spPr>
          <a:xfrm>
            <a:off x="1551708" y="5936880"/>
            <a:ext cx="1442741" cy="369332"/>
          </a:xfrm>
          <a:prstGeom prst="rect">
            <a:avLst/>
          </a:prstGeom>
          <a:noFill/>
        </p:spPr>
        <p:txBody>
          <a:bodyPr wrap="square" rtlCol="0">
            <a:spAutoFit/>
          </a:bodyPr>
          <a:lstStyle/>
          <a:p>
            <a:r>
              <a:rPr lang="pl-PL" dirty="0"/>
              <a:t>1991</a:t>
            </a:r>
          </a:p>
        </p:txBody>
      </p:sp>
      <p:sp>
        <p:nvSpPr>
          <p:cNvPr id="3" name="pole tekstowe 2">
            <a:extLst>
              <a:ext uri="{FF2B5EF4-FFF2-40B4-BE49-F238E27FC236}">
                <a16:creationId xmlns:a16="http://schemas.microsoft.com/office/drawing/2014/main" id="{43655BD1-14DE-CFDC-70AA-362F83843C03}"/>
              </a:ext>
            </a:extLst>
          </p:cNvPr>
          <p:cNvSpPr txBox="1"/>
          <p:nvPr/>
        </p:nvSpPr>
        <p:spPr>
          <a:xfrm>
            <a:off x="4017818" y="5936880"/>
            <a:ext cx="1468581" cy="369332"/>
          </a:xfrm>
          <a:prstGeom prst="rect">
            <a:avLst/>
          </a:prstGeom>
          <a:noFill/>
        </p:spPr>
        <p:txBody>
          <a:bodyPr wrap="square" rtlCol="0">
            <a:spAutoFit/>
          </a:bodyPr>
          <a:lstStyle/>
          <a:p>
            <a:r>
              <a:rPr lang="pl-PL" dirty="0"/>
              <a:t> 2002</a:t>
            </a:r>
          </a:p>
        </p:txBody>
      </p:sp>
      <p:sp>
        <p:nvSpPr>
          <p:cNvPr id="4" name="pole tekstowe 3">
            <a:extLst>
              <a:ext uri="{FF2B5EF4-FFF2-40B4-BE49-F238E27FC236}">
                <a16:creationId xmlns:a16="http://schemas.microsoft.com/office/drawing/2014/main" id="{3D133B6E-79B9-1AE4-5C53-0ADEB92952A1}"/>
              </a:ext>
            </a:extLst>
          </p:cNvPr>
          <p:cNvSpPr txBox="1"/>
          <p:nvPr/>
        </p:nvSpPr>
        <p:spPr>
          <a:xfrm>
            <a:off x="6761018" y="5936880"/>
            <a:ext cx="1325281" cy="369332"/>
          </a:xfrm>
          <a:prstGeom prst="rect">
            <a:avLst/>
          </a:prstGeom>
          <a:noFill/>
        </p:spPr>
        <p:txBody>
          <a:bodyPr wrap="square" rtlCol="0">
            <a:spAutoFit/>
          </a:bodyPr>
          <a:lstStyle/>
          <a:p>
            <a:r>
              <a:rPr lang="pl-PL" dirty="0"/>
              <a:t>2013</a:t>
            </a:r>
          </a:p>
        </p:txBody>
      </p:sp>
      <p:sp>
        <p:nvSpPr>
          <p:cNvPr id="5" name="pole tekstowe 4">
            <a:extLst>
              <a:ext uri="{FF2B5EF4-FFF2-40B4-BE49-F238E27FC236}">
                <a16:creationId xmlns:a16="http://schemas.microsoft.com/office/drawing/2014/main" id="{C9D34692-C29F-B1E7-C8DC-24627E72AFF0}"/>
              </a:ext>
            </a:extLst>
          </p:cNvPr>
          <p:cNvSpPr txBox="1"/>
          <p:nvPr/>
        </p:nvSpPr>
        <p:spPr>
          <a:xfrm>
            <a:off x="9615054" y="5936880"/>
            <a:ext cx="1025237" cy="369332"/>
          </a:xfrm>
          <a:prstGeom prst="rect">
            <a:avLst/>
          </a:prstGeom>
          <a:noFill/>
        </p:spPr>
        <p:txBody>
          <a:bodyPr wrap="square" rtlCol="0">
            <a:spAutoFit/>
          </a:bodyPr>
          <a:lstStyle/>
          <a:p>
            <a:r>
              <a:rPr lang="pl-PL" dirty="0"/>
              <a:t>2023</a:t>
            </a:r>
          </a:p>
        </p:txBody>
      </p:sp>
    </p:spTree>
    <p:extLst>
      <p:ext uri="{BB962C8B-B14F-4D97-AF65-F5344CB8AC3E}">
        <p14:creationId xmlns:p14="http://schemas.microsoft.com/office/powerpoint/2010/main" val="3761019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63A74B-D945-4E9B-BAF0-9A42390FA192}"/>
              </a:ext>
            </a:extLst>
          </p:cNvPr>
          <p:cNvSpPr>
            <a:spLocks noGrp="1"/>
          </p:cNvSpPr>
          <p:nvPr>
            <p:ph type="title"/>
          </p:nvPr>
        </p:nvSpPr>
        <p:spPr/>
        <p:txBody>
          <a:bodyPr>
            <a:normAutofit/>
          </a:bodyPr>
          <a:lstStyle/>
          <a:p>
            <a:r>
              <a:rPr lang="pl-PL" sz="3200" b="1" dirty="0">
                <a:solidFill>
                  <a:schemeClr val="bg2">
                    <a:lumMod val="50000"/>
                  </a:schemeClr>
                </a:solidFill>
              </a:rPr>
              <a:t>Cechy </a:t>
            </a:r>
            <a:r>
              <a:rPr lang="pl-PL" sz="3200" b="1" dirty="0" err="1">
                <a:solidFill>
                  <a:schemeClr val="bg2">
                    <a:lumMod val="50000"/>
                  </a:schemeClr>
                </a:solidFill>
              </a:rPr>
              <a:t>dowartościowań</a:t>
            </a:r>
            <a:r>
              <a:rPr lang="pl-PL" sz="3200" b="1" dirty="0">
                <a:solidFill>
                  <a:schemeClr val="bg2">
                    <a:lumMod val="50000"/>
                  </a:schemeClr>
                </a:solidFill>
              </a:rPr>
              <a:t>:</a:t>
            </a:r>
          </a:p>
        </p:txBody>
      </p:sp>
      <p:sp>
        <p:nvSpPr>
          <p:cNvPr id="4" name="Symbol zastępczy stopki 3">
            <a:extLst>
              <a:ext uri="{FF2B5EF4-FFF2-40B4-BE49-F238E27FC236}">
                <a16:creationId xmlns:a16="http://schemas.microsoft.com/office/drawing/2014/main" id="{4B9532C8-70AD-4056-A08C-8D7DAF033AC2}"/>
              </a:ext>
            </a:extLst>
          </p:cNvPr>
          <p:cNvSpPr>
            <a:spLocks noGrp="1"/>
          </p:cNvSpPr>
          <p:nvPr>
            <p:ph type="ftr" sz="quarter" idx="11"/>
          </p:nvPr>
        </p:nvSpPr>
        <p:spPr/>
        <p:txBody>
          <a:bodyPr/>
          <a:lstStyle/>
          <a:p>
            <a:r>
              <a:rPr lang="pl-PL">
                <a:solidFill>
                  <a:schemeClr val="bg1"/>
                </a:solidFill>
              </a:rPr>
              <a:t>Na podstawie: W.R. Miller , S. Rollnick „ Dialog motywujący. Jak pomóc ludziom w zmianie”, WUJ, 2014 (wyd. polskie)</a:t>
            </a:r>
            <a:endParaRPr lang="pl-PL" dirty="0">
              <a:solidFill>
                <a:schemeClr val="bg1"/>
              </a:solidFill>
            </a:endParaRPr>
          </a:p>
        </p:txBody>
      </p:sp>
      <p:sp>
        <p:nvSpPr>
          <p:cNvPr id="5" name="Symbol zastępczy zawartości 2">
            <a:extLst>
              <a:ext uri="{FF2B5EF4-FFF2-40B4-BE49-F238E27FC236}">
                <a16:creationId xmlns:a16="http://schemas.microsoft.com/office/drawing/2014/main" id="{7129A78D-90CE-4BAE-A5ED-7675EE12E84B}"/>
              </a:ext>
            </a:extLst>
          </p:cNvPr>
          <p:cNvSpPr>
            <a:spLocks noGrp="1"/>
          </p:cNvSpPr>
          <p:nvPr>
            <p:ph idx="1"/>
          </p:nvPr>
        </p:nvSpPr>
        <p:spPr>
          <a:xfrm>
            <a:off x="1096963" y="2146453"/>
            <a:ext cx="10058400" cy="2990780"/>
          </a:xfrm>
        </p:spPr>
        <p:txBody>
          <a:bodyPr>
            <a:normAutofit/>
          </a:bodyPr>
          <a:lstStyle/>
          <a:p>
            <a:pPr algn="just">
              <a:spcBef>
                <a:spcPts val="0"/>
              </a:spcBef>
              <a:spcAft>
                <a:spcPts val="1200"/>
              </a:spcAft>
              <a:buFont typeface="Wingdings" panose="05000000000000000000" pitchFamily="2" charset="2"/>
              <a:buChar char="Ø"/>
            </a:pPr>
            <a:r>
              <a:rPr lang="pl-PL" b="1" dirty="0">
                <a:solidFill>
                  <a:schemeClr val="tx1"/>
                </a:solidFill>
                <a:latin typeface="+mj-lt"/>
                <a:cs typeface="Arial" panose="020B0604020202020204" pitchFamily="34" charset="0"/>
              </a:rPr>
              <a:t> Wpływają na lepsze rozumienie się nawzajem.</a:t>
            </a:r>
            <a:r>
              <a:rPr lang="pl-PL" dirty="0">
                <a:solidFill>
                  <a:schemeClr val="tx1"/>
                </a:solidFill>
                <a:latin typeface="+mj-lt"/>
                <a:cs typeface="Arial" panose="020B0604020202020204" pitchFamily="34" charset="0"/>
              </a:rPr>
              <a:t> </a:t>
            </a:r>
          </a:p>
          <a:p>
            <a:pPr algn="just">
              <a:spcBef>
                <a:spcPts val="0"/>
              </a:spcBef>
              <a:spcAft>
                <a:spcPts val="1200"/>
              </a:spcAft>
              <a:buFont typeface="Wingdings" panose="05000000000000000000" pitchFamily="2" charset="2"/>
              <a:buChar char="Ø"/>
            </a:pPr>
            <a:r>
              <a:rPr lang="pl-PL" dirty="0">
                <a:solidFill>
                  <a:schemeClr val="tx1"/>
                </a:solidFill>
                <a:latin typeface="+mj-lt"/>
                <a:cs typeface="Arial" panose="020B0604020202020204" pitchFamily="34" charset="0"/>
              </a:rPr>
              <a:t> Dowartościowanie opiera się na rzeczywistości.</a:t>
            </a:r>
          </a:p>
          <a:p>
            <a:pPr algn="just">
              <a:spcBef>
                <a:spcPts val="0"/>
              </a:spcBef>
              <a:spcAft>
                <a:spcPts val="1200"/>
              </a:spcAft>
              <a:buFont typeface="Wingdings" panose="05000000000000000000" pitchFamily="2" charset="2"/>
              <a:buChar char="Ø"/>
            </a:pPr>
            <a:r>
              <a:rPr lang="pl-PL" dirty="0">
                <a:solidFill>
                  <a:schemeClr val="tx1"/>
                </a:solidFill>
                <a:latin typeface="+mj-lt"/>
                <a:cs typeface="Arial" panose="020B0604020202020204" pitchFamily="34" charset="0"/>
              </a:rPr>
              <a:t> Jeśli więc zamierzamy stosować dowartościowania w naturalny sposób będziemy </a:t>
            </a:r>
            <a:r>
              <a:rPr lang="pl-PL" b="1" dirty="0">
                <a:solidFill>
                  <a:schemeClr val="tx1"/>
                </a:solidFill>
                <a:latin typeface="+mj-lt"/>
                <a:cs typeface="Arial" panose="020B0604020202020204" pitchFamily="34" charset="0"/>
              </a:rPr>
              <a:t>zwiększali swoją uważność </a:t>
            </a:r>
            <a:r>
              <a:rPr lang="pl-PL" dirty="0">
                <a:solidFill>
                  <a:schemeClr val="tx1"/>
                </a:solidFill>
                <a:latin typeface="+mj-lt"/>
                <a:cs typeface="Arial" panose="020B0604020202020204" pitchFamily="34" charset="0"/>
              </a:rPr>
              <a:t>i koncentracje na naszym rozmówcy, będziemy starali się go lepiej zrozumieć.  </a:t>
            </a:r>
          </a:p>
          <a:p>
            <a:pPr algn="just">
              <a:spcBef>
                <a:spcPts val="0"/>
              </a:spcBef>
              <a:spcAft>
                <a:spcPts val="1200"/>
              </a:spcAft>
              <a:buFont typeface="Wingdings" panose="05000000000000000000" pitchFamily="2" charset="2"/>
              <a:buChar char="Ø"/>
            </a:pPr>
            <a:r>
              <a:rPr lang="pl-PL" dirty="0">
                <a:solidFill>
                  <a:schemeClr val="tx1"/>
                </a:solidFill>
                <a:latin typeface="+mj-lt"/>
                <a:cs typeface="Arial" panose="020B0604020202020204" pitchFamily="34" charset="0"/>
              </a:rPr>
              <a:t> Taka postawa pozwoli nam </a:t>
            </a:r>
            <a:r>
              <a:rPr lang="pl-PL" b="1" dirty="0">
                <a:solidFill>
                  <a:schemeClr val="tx1"/>
                </a:solidFill>
                <a:latin typeface="+mj-lt"/>
                <a:cs typeface="Arial" panose="020B0604020202020204" pitchFamily="34" charset="0"/>
              </a:rPr>
              <a:t>usłyszeć, zauważyć, nazwać </a:t>
            </a:r>
            <a:r>
              <a:rPr lang="pl-PL" dirty="0">
                <a:solidFill>
                  <a:schemeClr val="tx1"/>
                </a:solidFill>
                <a:latin typeface="+mj-lt"/>
                <a:cs typeface="Arial" panose="020B0604020202020204" pitchFamily="34" charset="0"/>
              </a:rPr>
              <a:t>te aspekty, które będą następnie stanowiły fundament naszego dowartościowania. </a:t>
            </a:r>
          </a:p>
          <a:p>
            <a:pPr algn="just">
              <a:spcBef>
                <a:spcPts val="0"/>
              </a:spcBef>
              <a:spcAft>
                <a:spcPts val="1200"/>
              </a:spcAft>
              <a:buFont typeface="Wingdings" panose="05000000000000000000" pitchFamily="2" charset="2"/>
              <a:buChar char="Ø"/>
            </a:pPr>
            <a:r>
              <a:rPr lang="pl-PL" dirty="0">
                <a:solidFill>
                  <a:schemeClr val="tx1"/>
                </a:solidFill>
                <a:latin typeface="+mj-lt"/>
                <a:cs typeface="Arial" panose="020B0604020202020204" pitchFamily="34" charset="0"/>
              </a:rPr>
              <a:t> Bez tej wiedzy nie skonstruujemy szczerego dowartościowania. </a:t>
            </a:r>
          </a:p>
          <a:p>
            <a:endParaRPr lang="pl-PL" dirty="0"/>
          </a:p>
        </p:txBody>
      </p:sp>
    </p:spTree>
    <p:extLst>
      <p:ext uri="{BB962C8B-B14F-4D97-AF65-F5344CB8AC3E}">
        <p14:creationId xmlns:p14="http://schemas.microsoft.com/office/powerpoint/2010/main" val="27351556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A13BCD-7781-4A2F-AF24-823E5CE2402F}"/>
              </a:ext>
            </a:extLst>
          </p:cNvPr>
          <p:cNvSpPr>
            <a:spLocks noGrp="1"/>
          </p:cNvSpPr>
          <p:nvPr>
            <p:ph type="title"/>
          </p:nvPr>
        </p:nvSpPr>
        <p:spPr/>
        <p:txBody>
          <a:bodyPr>
            <a:normAutofit/>
          </a:bodyPr>
          <a:lstStyle/>
          <a:p>
            <a:r>
              <a:rPr lang="pl-PL" sz="3200" b="1" dirty="0">
                <a:solidFill>
                  <a:schemeClr val="bg2">
                    <a:lumMod val="50000"/>
                  </a:schemeClr>
                </a:solidFill>
              </a:rPr>
              <a:t>Funkcje </a:t>
            </a:r>
            <a:r>
              <a:rPr lang="pl-PL" sz="3200" b="1" dirty="0" err="1">
                <a:solidFill>
                  <a:schemeClr val="bg2">
                    <a:lumMod val="50000"/>
                  </a:schemeClr>
                </a:solidFill>
              </a:rPr>
              <a:t>dowartościowań</a:t>
            </a:r>
            <a:r>
              <a:rPr lang="pl-PL" sz="3200" b="1" dirty="0">
                <a:solidFill>
                  <a:schemeClr val="bg2">
                    <a:lumMod val="50000"/>
                  </a:schemeClr>
                </a:solidFill>
              </a:rPr>
              <a:t>:</a:t>
            </a:r>
          </a:p>
        </p:txBody>
      </p:sp>
      <p:sp>
        <p:nvSpPr>
          <p:cNvPr id="4" name="Symbol zastępczy stopki 3">
            <a:extLst>
              <a:ext uri="{FF2B5EF4-FFF2-40B4-BE49-F238E27FC236}">
                <a16:creationId xmlns:a16="http://schemas.microsoft.com/office/drawing/2014/main" id="{BBF62915-736F-4DC7-85D5-A99DED721299}"/>
              </a:ext>
            </a:extLst>
          </p:cNvPr>
          <p:cNvSpPr>
            <a:spLocks noGrp="1"/>
          </p:cNvSpPr>
          <p:nvPr>
            <p:ph type="ftr" sz="quarter" idx="11"/>
          </p:nvPr>
        </p:nvSpPr>
        <p:spPr/>
        <p:txBody>
          <a:bodyPr/>
          <a:lstStyle/>
          <a:p>
            <a:r>
              <a:rPr lang="pl-PL">
                <a:solidFill>
                  <a:schemeClr val="bg1"/>
                </a:solidFill>
              </a:rPr>
              <a:t>Na podstawie: W.R. Miller , S. Rollnick „ Dialog motywujący. Jak pomóc ludziom w zmianie”, WUJ, 2014 (wyd. polskie)</a:t>
            </a:r>
            <a:endParaRPr lang="pl-PL" dirty="0">
              <a:solidFill>
                <a:schemeClr val="bg1"/>
              </a:solidFill>
            </a:endParaRPr>
          </a:p>
        </p:txBody>
      </p:sp>
      <p:sp>
        <p:nvSpPr>
          <p:cNvPr id="5" name="Symbol zastępczy zawartości 2">
            <a:extLst>
              <a:ext uri="{FF2B5EF4-FFF2-40B4-BE49-F238E27FC236}">
                <a16:creationId xmlns:a16="http://schemas.microsoft.com/office/drawing/2014/main" id="{3E083F0F-9CBC-47DA-81BC-0863EDF3452B}"/>
              </a:ext>
            </a:extLst>
          </p:cNvPr>
          <p:cNvSpPr>
            <a:spLocks noGrp="1"/>
          </p:cNvSpPr>
          <p:nvPr>
            <p:ph idx="1"/>
          </p:nvPr>
        </p:nvSpPr>
        <p:spPr>
          <a:xfrm>
            <a:off x="1096963" y="2315391"/>
            <a:ext cx="10058400" cy="2805250"/>
          </a:xfrm>
        </p:spPr>
        <p:txBody>
          <a:bodyPr>
            <a:normAutofit/>
          </a:bodyPr>
          <a:lstStyle/>
          <a:p>
            <a:pPr>
              <a:spcBef>
                <a:spcPts val="0"/>
              </a:spcBef>
              <a:spcAft>
                <a:spcPts val="1200"/>
              </a:spcAft>
              <a:buFont typeface="Wingdings" panose="05000000000000000000" pitchFamily="2" charset="2"/>
              <a:buChar char="Ø"/>
            </a:pPr>
            <a:r>
              <a:rPr lang="pl-PL" dirty="0">
                <a:solidFill>
                  <a:schemeClr val="tx1"/>
                </a:solidFill>
                <a:cs typeface="Arial" panose="020B0604020202020204" pitchFamily="34" charset="0"/>
              </a:rPr>
              <a:t> Zwiększają uważność naszego rozmówcy na treści którymi chcemy się z nimi podzielić.</a:t>
            </a:r>
          </a:p>
          <a:p>
            <a:pPr>
              <a:spcBef>
                <a:spcPts val="0"/>
              </a:spcBef>
              <a:spcAft>
                <a:spcPts val="1200"/>
              </a:spcAft>
              <a:buFont typeface="Wingdings" panose="05000000000000000000" pitchFamily="2" charset="2"/>
              <a:buChar char="Ø"/>
            </a:pPr>
            <a:r>
              <a:rPr lang="pl-PL" dirty="0">
                <a:solidFill>
                  <a:schemeClr val="tx1"/>
                </a:solidFill>
                <a:cs typeface="Arial" panose="020B0604020202020204" pitchFamily="34" charset="0"/>
              </a:rPr>
              <a:t> Szczególnie dotyczy to informacji, które są, delikatnie mówiąc, niekomfortowe, a które czasem jednak trzeba przekazać.</a:t>
            </a:r>
          </a:p>
          <a:p>
            <a:pPr>
              <a:spcBef>
                <a:spcPts val="0"/>
              </a:spcBef>
              <a:spcAft>
                <a:spcPts val="1200"/>
              </a:spcAft>
              <a:buFont typeface="Wingdings" panose="05000000000000000000" pitchFamily="2" charset="2"/>
              <a:buChar char="Ø"/>
            </a:pPr>
            <a:r>
              <a:rPr lang="pl-PL" dirty="0">
                <a:solidFill>
                  <a:schemeClr val="tx1"/>
                </a:solidFill>
                <a:cs typeface="Arial" panose="020B0604020202020204" pitchFamily="34" charset="0"/>
              </a:rPr>
              <a:t> Dowartościowania mogą wpłynąć na zmniejszanie „nastawienie obronnego” rozmówcy wobec takich trudnych treści. </a:t>
            </a:r>
          </a:p>
          <a:p>
            <a:pPr>
              <a:spcBef>
                <a:spcPts val="0"/>
              </a:spcBef>
              <a:spcAft>
                <a:spcPts val="1200"/>
              </a:spcAft>
              <a:buFont typeface="Wingdings" panose="05000000000000000000" pitchFamily="2" charset="2"/>
              <a:buChar char="Ø"/>
            </a:pPr>
            <a:r>
              <a:rPr lang="pl-PL" dirty="0">
                <a:solidFill>
                  <a:schemeClr val="tx1"/>
                </a:solidFill>
                <a:cs typeface="Arial" panose="020B0604020202020204" pitchFamily="34" charset="0"/>
              </a:rPr>
              <a:t> Angażują naszego rozmówcę w relację z nami. </a:t>
            </a:r>
          </a:p>
          <a:p>
            <a:endParaRPr lang="pl-PL" dirty="0">
              <a:solidFill>
                <a:schemeClr val="tx1"/>
              </a:solidFill>
              <a:latin typeface="Arial" panose="020B0604020202020204" pitchFamily="34" charset="0"/>
              <a:cs typeface="Arial" panose="020B0604020202020204" pitchFamily="34" charset="0"/>
            </a:endParaRPr>
          </a:p>
          <a:p>
            <a:pPr marL="0" indent="0">
              <a:buNone/>
            </a:pPr>
            <a:endParaRPr lang="pl-PL" dirty="0"/>
          </a:p>
        </p:txBody>
      </p:sp>
    </p:spTree>
    <p:extLst>
      <p:ext uri="{BB962C8B-B14F-4D97-AF65-F5344CB8AC3E}">
        <p14:creationId xmlns:p14="http://schemas.microsoft.com/office/powerpoint/2010/main" val="1501516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A7FA484-D448-437D-AC75-748E4C991762}"/>
              </a:ext>
            </a:extLst>
          </p:cNvPr>
          <p:cNvSpPr>
            <a:spLocks noGrp="1"/>
          </p:cNvSpPr>
          <p:nvPr>
            <p:ph type="title"/>
          </p:nvPr>
        </p:nvSpPr>
        <p:spPr/>
        <p:txBody>
          <a:bodyPr>
            <a:normAutofit/>
          </a:bodyPr>
          <a:lstStyle/>
          <a:p>
            <a:r>
              <a:rPr lang="pl-PL" sz="3200" b="1" dirty="0">
                <a:solidFill>
                  <a:schemeClr val="bg2">
                    <a:lumMod val="50000"/>
                  </a:schemeClr>
                </a:solidFill>
              </a:rPr>
              <a:t>Chwalenie a dowartościowanie</a:t>
            </a:r>
          </a:p>
        </p:txBody>
      </p:sp>
      <p:sp>
        <p:nvSpPr>
          <p:cNvPr id="4" name="Symbol zastępczy stopki 3">
            <a:extLst>
              <a:ext uri="{FF2B5EF4-FFF2-40B4-BE49-F238E27FC236}">
                <a16:creationId xmlns:a16="http://schemas.microsoft.com/office/drawing/2014/main" id="{CFBCC597-2045-43BF-92BD-E4F12212E8E9}"/>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a:t>
            </a:r>
          </a:p>
        </p:txBody>
      </p:sp>
      <p:pic>
        <p:nvPicPr>
          <p:cNvPr id="7" name="Symbol zastępczy zawartości 6">
            <a:extLst>
              <a:ext uri="{FF2B5EF4-FFF2-40B4-BE49-F238E27FC236}">
                <a16:creationId xmlns:a16="http://schemas.microsoft.com/office/drawing/2014/main" id="{F1303FB9-5234-48EC-AF25-EB34B3F1E6B6}"/>
              </a:ext>
            </a:extLst>
          </p:cNvPr>
          <p:cNvPicPr>
            <a:picLocks noGrp="1" noChangeAspect="1"/>
          </p:cNvPicPr>
          <p:nvPr>
            <p:ph idx="1"/>
          </p:nvPr>
        </p:nvPicPr>
        <p:blipFill>
          <a:blip r:embed="rId2"/>
          <a:stretch>
            <a:fillRect/>
          </a:stretch>
        </p:blipFill>
        <p:spPr>
          <a:xfrm>
            <a:off x="1219983" y="1982943"/>
            <a:ext cx="8248603" cy="3749365"/>
          </a:xfrm>
          <a:prstGeom prst="rect">
            <a:avLst/>
          </a:prstGeom>
        </p:spPr>
      </p:pic>
    </p:spTree>
    <p:extLst>
      <p:ext uri="{BB962C8B-B14F-4D97-AF65-F5344CB8AC3E}">
        <p14:creationId xmlns:p14="http://schemas.microsoft.com/office/powerpoint/2010/main" val="34360603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stopki 3">
            <a:extLst>
              <a:ext uri="{FF2B5EF4-FFF2-40B4-BE49-F238E27FC236}">
                <a16:creationId xmlns:a16="http://schemas.microsoft.com/office/drawing/2014/main" id="{80ADB386-A9F7-4CF7-ADF9-386CEB24F373}"/>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 STR.99</a:t>
            </a:r>
          </a:p>
        </p:txBody>
      </p:sp>
      <p:sp>
        <p:nvSpPr>
          <p:cNvPr id="5" name="Symbol zastępczy zawartości 2">
            <a:extLst>
              <a:ext uri="{FF2B5EF4-FFF2-40B4-BE49-F238E27FC236}">
                <a16:creationId xmlns:a16="http://schemas.microsoft.com/office/drawing/2014/main" id="{77DD1BC3-8998-48B1-BBDB-ECBCBC92FD8D}"/>
              </a:ext>
            </a:extLst>
          </p:cNvPr>
          <p:cNvSpPr>
            <a:spLocks noGrp="1"/>
          </p:cNvSpPr>
          <p:nvPr>
            <p:ph idx="1"/>
          </p:nvPr>
        </p:nvSpPr>
        <p:spPr>
          <a:xfrm>
            <a:off x="3863009" y="3562623"/>
            <a:ext cx="7460974" cy="1692067"/>
          </a:xfrm>
        </p:spPr>
        <p:txBody>
          <a:bodyPr>
            <a:normAutofit/>
          </a:bodyPr>
          <a:lstStyle/>
          <a:p>
            <a:pPr marL="0" indent="0">
              <a:spcBef>
                <a:spcPts val="0"/>
              </a:spcBef>
              <a:spcAft>
                <a:spcPts val="1200"/>
              </a:spcAft>
              <a:buNone/>
            </a:pPr>
            <a:r>
              <a:rPr lang="pl-PL" sz="2400" dirty="0">
                <a:solidFill>
                  <a:schemeClr val="tx1">
                    <a:lumMod val="85000"/>
                    <a:lumOff val="15000"/>
                  </a:schemeClr>
                </a:solidFill>
                <a:cs typeface="Arial" panose="020B0604020202020204" pitchFamily="34" charset="0"/>
              </a:rPr>
              <a:t>„Ludzie są bardziej skłonni spędzać czas z tymi, </a:t>
            </a:r>
            <a:br>
              <a:rPr lang="pl-PL" sz="2400" dirty="0">
                <a:solidFill>
                  <a:schemeClr val="tx1">
                    <a:lumMod val="85000"/>
                    <a:lumOff val="15000"/>
                  </a:schemeClr>
                </a:solidFill>
                <a:cs typeface="Arial" panose="020B0604020202020204" pitchFamily="34" charset="0"/>
              </a:rPr>
            </a:br>
            <a:r>
              <a:rPr lang="pl-PL" sz="2400" dirty="0">
                <a:solidFill>
                  <a:schemeClr val="tx1">
                    <a:lumMod val="85000"/>
                    <a:lumOff val="15000"/>
                  </a:schemeClr>
                </a:solidFill>
                <a:cs typeface="Arial" panose="020B0604020202020204" pitchFamily="34" charset="0"/>
              </a:rPr>
              <a:t>którzy dostrzegają i dowartościowują ich mocne strony, </a:t>
            </a:r>
            <a:br>
              <a:rPr lang="pl-PL" sz="2400" dirty="0">
                <a:solidFill>
                  <a:schemeClr val="tx1">
                    <a:lumMod val="85000"/>
                    <a:lumOff val="15000"/>
                  </a:schemeClr>
                </a:solidFill>
                <a:cs typeface="Arial" panose="020B0604020202020204" pitchFamily="34" charset="0"/>
              </a:rPr>
            </a:br>
            <a:r>
              <a:rPr lang="pl-PL" sz="2400" dirty="0">
                <a:solidFill>
                  <a:schemeClr val="tx1">
                    <a:lumMod val="85000"/>
                    <a:lumOff val="15000"/>
                  </a:schemeClr>
                </a:solidFill>
                <a:cs typeface="Arial" panose="020B0604020202020204" pitchFamily="34" charset="0"/>
              </a:rPr>
              <a:t>częściej im ufają, słuchają ich </a:t>
            </a:r>
            <a:br>
              <a:rPr lang="pl-PL" sz="2400" dirty="0">
                <a:solidFill>
                  <a:schemeClr val="tx1">
                    <a:lumMod val="85000"/>
                    <a:lumOff val="15000"/>
                  </a:schemeClr>
                </a:solidFill>
                <a:cs typeface="Arial" panose="020B0604020202020204" pitchFamily="34" charset="0"/>
              </a:rPr>
            </a:br>
            <a:r>
              <a:rPr lang="pl-PL" sz="2400" dirty="0">
                <a:solidFill>
                  <a:schemeClr val="tx1">
                    <a:lumMod val="85000"/>
                    <a:lumOff val="15000"/>
                  </a:schemeClr>
                </a:solidFill>
                <a:cs typeface="Arial" panose="020B0604020202020204" pitchFamily="34" charset="0"/>
              </a:rPr>
              <a:t>i są z nimi szczerzy”  </a:t>
            </a:r>
          </a:p>
          <a:p>
            <a:pPr marL="0" indent="0">
              <a:buNone/>
            </a:pPr>
            <a:endParaRPr lang="pl-PL" dirty="0">
              <a:latin typeface="Arial" panose="020B0604020202020204" pitchFamily="34" charset="0"/>
              <a:cs typeface="Arial" panose="020B0604020202020204" pitchFamily="34" charset="0"/>
            </a:endParaRPr>
          </a:p>
        </p:txBody>
      </p:sp>
      <p:sp>
        <p:nvSpPr>
          <p:cNvPr id="6" name="Prostokąt 5">
            <a:extLst>
              <a:ext uri="{FF2B5EF4-FFF2-40B4-BE49-F238E27FC236}">
                <a16:creationId xmlns:a16="http://schemas.microsoft.com/office/drawing/2014/main" id="{9FBE70BE-4361-44BA-B153-190529B06A36}"/>
              </a:ext>
            </a:extLst>
          </p:cNvPr>
          <p:cNvSpPr/>
          <p:nvPr/>
        </p:nvSpPr>
        <p:spPr>
          <a:xfrm>
            <a:off x="5647142" y="501410"/>
            <a:ext cx="448858" cy="769441"/>
          </a:xfrm>
          <a:prstGeom prst="rect">
            <a:avLst/>
          </a:prstGeom>
        </p:spPr>
        <p:txBody>
          <a:bodyPr wrap="square">
            <a:spAutoFit/>
          </a:bodyPr>
          <a:lstStyle/>
          <a:p>
            <a:pPr algn="ctr"/>
            <a:r>
              <a:rPr lang="pl-PL" sz="4400" dirty="0">
                <a:solidFill>
                  <a:schemeClr val="bg2">
                    <a:lumMod val="50000"/>
                  </a:schemeClr>
                </a:solidFill>
                <a:latin typeface="Arial" panose="020B0604020202020204" pitchFamily="34" charset="0"/>
                <a:cs typeface="Arial" panose="020B0604020202020204" pitchFamily="34" charset="0"/>
              </a:rPr>
              <a:t>„</a:t>
            </a:r>
          </a:p>
        </p:txBody>
      </p:sp>
      <p:pic>
        <p:nvPicPr>
          <p:cNvPr id="7" name="Obraz 6">
            <a:extLst>
              <a:ext uri="{FF2B5EF4-FFF2-40B4-BE49-F238E27FC236}">
                <a16:creationId xmlns:a16="http://schemas.microsoft.com/office/drawing/2014/main" id="{9154DDE6-D450-488E-9360-DFE9A667716E}"/>
              </a:ext>
            </a:extLst>
          </p:cNvPr>
          <p:cNvPicPr>
            <a:picLocks noChangeAspect="1"/>
          </p:cNvPicPr>
          <p:nvPr/>
        </p:nvPicPr>
        <p:blipFill>
          <a:blip r:embed="rId2"/>
          <a:stretch>
            <a:fillRect/>
          </a:stretch>
        </p:blipFill>
        <p:spPr>
          <a:xfrm>
            <a:off x="1278835" y="2318459"/>
            <a:ext cx="2007522" cy="2690862"/>
          </a:xfrm>
          <a:prstGeom prst="rect">
            <a:avLst/>
          </a:prstGeom>
        </p:spPr>
      </p:pic>
    </p:spTree>
    <p:extLst>
      <p:ext uri="{BB962C8B-B14F-4D97-AF65-F5344CB8AC3E}">
        <p14:creationId xmlns:p14="http://schemas.microsoft.com/office/powerpoint/2010/main" val="1020943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20DBEE-82B1-40BF-9D4C-D5F68D49652D}"/>
              </a:ext>
            </a:extLst>
          </p:cNvPr>
          <p:cNvSpPr>
            <a:spLocks noGrp="1"/>
          </p:cNvSpPr>
          <p:nvPr>
            <p:ph type="title"/>
          </p:nvPr>
        </p:nvSpPr>
        <p:spPr/>
        <p:txBody>
          <a:bodyPr>
            <a:normAutofit/>
          </a:bodyPr>
          <a:lstStyle/>
          <a:p>
            <a:r>
              <a:rPr lang="pl-PL" sz="3200" b="1" dirty="0">
                <a:solidFill>
                  <a:schemeClr val="bg2">
                    <a:lumMod val="50000"/>
                  </a:schemeClr>
                </a:solidFill>
              </a:rPr>
              <a:t>Jak dowartościowywać?</a:t>
            </a:r>
          </a:p>
        </p:txBody>
      </p:sp>
      <p:sp>
        <p:nvSpPr>
          <p:cNvPr id="4" name="Symbol zastępczy stopki 3">
            <a:extLst>
              <a:ext uri="{FF2B5EF4-FFF2-40B4-BE49-F238E27FC236}">
                <a16:creationId xmlns:a16="http://schemas.microsoft.com/office/drawing/2014/main" id="{AF32434F-59A3-4169-9874-8BE3246A03BF}"/>
              </a:ext>
            </a:extLst>
          </p:cNvPr>
          <p:cNvSpPr>
            <a:spLocks noGrp="1"/>
          </p:cNvSpPr>
          <p:nvPr>
            <p:ph type="ftr" sz="quarter" idx="11"/>
          </p:nvPr>
        </p:nvSpPr>
        <p:spPr/>
        <p:txBody>
          <a:bodyPr/>
          <a:lstStyle/>
          <a:p>
            <a:r>
              <a:rPr lang="pl-PL">
                <a:solidFill>
                  <a:schemeClr val="bg1"/>
                </a:solidFill>
              </a:rPr>
              <a:t>Na podstawie: W.R. Miller , S. Rollnick „ Dialog motywujący. Jak pomóc ludziom w zmianie”, WUJ, 2014 (wyd. polskie)</a:t>
            </a:r>
            <a:endParaRPr lang="pl-PL" dirty="0">
              <a:solidFill>
                <a:schemeClr val="bg1"/>
              </a:solidFill>
            </a:endParaRPr>
          </a:p>
        </p:txBody>
      </p:sp>
      <p:sp>
        <p:nvSpPr>
          <p:cNvPr id="5" name="Symbol zastępczy zawartości 4">
            <a:extLst>
              <a:ext uri="{FF2B5EF4-FFF2-40B4-BE49-F238E27FC236}">
                <a16:creationId xmlns:a16="http://schemas.microsoft.com/office/drawing/2014/main" id="{7936BB90-403B-49FC-9BCD-006B7FE3F342}"/>
              </a:ext>
            </a:extLst>
          </p:cNvPr>
          <p:cNvSpPr>
            <a:spLocks noGrp="1"/>
          </p:cNvSpPr>
          <p:nvPr>
            <p:ph idx="1"/>
          </p:nvPr>
        </p:nvSpPr>
        <p:spPr>
          <a:xfrm>
            <a:off x="1066800" y="2262382"/>
            <a:ext cx="10058400" cy="2858259"/>
          </a:xfrm>
        </p:spPr>
        <p:txBody>
          <a:bodyPr>
            <a:normAutofit/>
          </a:bodyPr>
          <a:lstStyle/>
          <a:p>
            <a:pPr algn="just">
              <a:spcBef>
                <a:spcPts val="0"/>
              </a:spcBef>
              <a:spcAft>
                <a:spcPts val="1200"/>
              </a:spcAft>
              <a:buFont typeface="Wingdings" panose="05000000000000000000" pitchFamily="2" charset="2"/>
              <a:buChar char="ü"/>
            </a:pPr>
            <a:r>
              <a:rPr lang="pl-PL" dirty="0">
                <a:solidFill>
                  <a:schemeClr val="tx1"/>
                </a:solidFill>
                <a:cs typeface="Arial" panose="020B0604020202020204" pitchFamily="34" charset="0"/>
              </a:rPr>
              <a:t>Koncentrujemy naszą uwagę w pełni na rozmówcy, starając się uważnie słuchać, co ułatwia nam  zauważenie prawdziwie mocnych stron naszego rozmówcy.</a:t>
            </a:r>
          </a:p>
          <a:p>
            <a:pPr algn="just">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rPr>
              <a:t>Dowartościowanie </a:t>
            </a:r>
            <a:r>
              <a:rPr lang="pl-PL" u="sng" dirty="0">
                <a:solidFill>
                  <a:schemeClr val="tx1"/>
                </a:solidFill>
                <a:ea typeface="Times New Roman" panose="02020603050405020304" pitchFamily="18" charset="0"/>
              </a:rPr>
              <a:t>nie jest pochwałą czy komplementem. </a:t>
            </a:r>
            <a:r>
              <a:rPr lang="pl-PL" dirty="0">
                <a:solidFill>
                  <a:schemeClr val="tx1"/>
                </a:solidFill>
                <a:ea typeface="Times New Roman" panose="02020603050405020304" pitchFamily="18" charset="0"/>
              </a:rPr>
              <a:t>Kiedy chwalimy,  w większości przypadków oczywiście nieświadomie,  dajemy sobie jednak prawo do oceniania drugiej osoby, stawiamy siebie wyżej niż naszego rozmówcę, dajemy sobie prawo do poinformowania go o naszej dobrej ocenie dokonanej względem niego.</a:t>
            </a:r>
          </a:p>
          <a:p>
            <a:pPr algn="just">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rPr>
              <a:t>Dobre dowartościowanie zazwyczaj ma postać wypowiedzi w drugiej osobie i dotyczy czegoś konkretnego, np. konkretnych intencji lub  działania.</a:t>
            </a:r>
            <a:endParaRPr lang="pl-PL" dirty="0">
              <a:solidFill>
                <a:srgbClr val="000066"/>
              </a:solidFill>
              <a:cs typeface="Arial" panose="020B0604020202020204" pitchFamily="34" charset="0"/>
            </a:endParaRPr>
          </a:p>
          <a:p>
            <a:endParaRPr lang="pl-PL" dirty="0"/>
          </a:p>
        </p:txBody>
      </p:sp>
    </p:spTree>
    <p:extLst>
      <p:ext uri="{BB962C8B-B14F-4D97-AF65-F5344CB8AC3E}">
        <p14:creationId xmlns:p14="http://schemas.microsoft.com/office/powerpoint/2010/main" val="4274298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FDD58E-4B80-4791-84CA-4736D4291CD9}"/>
              </a:ext>
            </a:extLst>
          </p:cNvPr>
          <p:cNvSpPr>
            <a:spLocks noGrp="1"/>
          </p:cNvSpPr>
          <p:nvPr>
            <p:ph type="title"/>
          </p:nvPr>
        </p:nvSpPr>
        <p:spPr/>
        <p:txBody>
          <a:bodyPr>
            <a:normAutofit/>
          </a:bodyPr>
          <a:lstStyle/>
          <a:p>
            <a:r>
              <a:rPr lang="pl-PL" sz="3200" b="1" dirty="0">
                <a:solidFill>
                  <a:schemeClr val="bg2">
                    <a:lumMod val="50000"/>
                  </a:schemeClr>
                </a:solidFill>
              </a:rPr>
              <a:t>Przepis na dowartościowywanie</a:t>
            </a:r>
          </a:p>
        </p:txBody>
      </p:sp>
      <p:sp>
        <p:nvSpPr>
          <p:cNvPr id="4" name="Symbol zastępczy stopki 3">
            <a:extLst>
              <a:ext uri="{FF2B5EF4-FFF2-40B4-BE49-F238E27FC236}">
                <a16:creationId xmlns:a16="http://schemas.microsoft.com/office/drawing/2014/main" id="{51DD5FF5-F410-46CC-9110-F6E582EC79BB}"/>
              </a:ext>
            </a:extLst>
          </p:cNvPr>
          <p:cNvSpPr>
            <a:spLocks noGrp="1"/>
          </p:cNvSpPr>
          <p:nvPr>
            <p:ph type="ftr" sz="quarter" idx="11"/>
          </p:nvPr>
        </p:nvSpPr>
        <p:spPr/>
        <p:txBody>
          <a:bodyPr/>
          <a:lstStyle/>
          <a:p>
            <a:r>
              <a:rPr lang="pl-PL" dirty="0" err="1">
                <a:latin typeface="Arial" panose="020B0604020202020204" pitchFamily="34" charset="0"/>
                <a:cs typeface="Arial" panose="020B0604020202020204" pitchFamily="34" charset="0"/>
              </a:rPr>
              <a:t>Rosengren</a:t>
            </a:r>
            <a:r>
              <a:rPr lang="pl-PL" dirty="0">
                <a:latin typeface="Arial" panose="020B0604020202020204" pitchFamily="34" charset="0"/>
                <a:cs typeface="Arial" panose="020B0604020202020204" pitchFamily="34" charset="0"/>
              </a:rPr>
              <a:t>, D.B. (2013). Rozwijanie umiejętności w dialogu motywującym. Kraków: WUJ. str. 94</a:t>
            </a:r>
            <a:endParaRPr lang="pl-PL" dirty="0">
              <a:latin typeface="Arial" panose="020B0604020202020204" pitchFamily="34" charset="0"/>
              <a:ea typeface="Times New Roman" panose="02020603050405020304" pitchFamily="18" charset="0"/>
              <a:cs typeface="Arial" panose="020B0604020202020204" pitchFamily="34" charset="0"/>
            </a:endParaRPr>
          </a:p>
          <a:p>
            <a:endParaRPr lang="pl-PL" dirty="0">
              <a:solidFill>
                <a:schemeClr val="bg1"/>
              </a:solidFill>
            </a:endParaRPr>
          </a:p>
        </p:txBody>
      </p:sp>
      <p:sp>
        <p:nvSpPr>
          <p:cNvPr id="5" name="Symbol zastępczy zawartości 2">
            <a:extLst>
              <a:ext uri="{FF2B5EF4-FFF2-40B4-BE49-F238E27FC236}">
                <a16:creationId xmlns:a16="http://schemas.microsoft.com/office/drawing/2014/main" id="{FEA40176-3E62-424B-ABCC-00CEEBB73D1F}"/>
              </a:ext>
            </a:extLst>
          </p:cNvPr>
          <p:cNvSpPr>
            <a:spLocks noGrp="1"/>
          </p:cNvSpPr>
          <p:nvPr>
            <p:ph idx="1"/>
          </p:nvPr>
        </p:nvSpPr>
        <p:spPr>
          <a:xfrm>
            <a:off x="1066800" y="2376350"/>
            <a:ext cx="10058400" cy="3149807"/>
          </a:xfrm>
        </p:spPr>
        <p:txBody>
          <a:bodyPr>
            <a:normAutofit lnSpcReduction="10000"/>
          </a:bodyPr>
          <a:lstStyle/>
          <a:p>
            <a:pPr algn="just" eaLnBrk="0" fontAlgn="base" hangingPunct="0">
              <a:lnSpc>
                <a:spcPct val="120000"/>
              </a:lnSpc>
              <a:spcBef>
                <a:spcPts val="0"/>
              </a:spcBef>
              <a:spcAft>
                <a:spcPts val="1200"/>
              </a:spcAft>
              <a:buFont typeface="Wingdings" panose="05000000000000000000" pitchFamily="2" charset="2"/>
              <a:buChar char=""/>
            </a:pPr>
            <a:r>
              <a:rPr lang="pl-PL" sz="2200" dirty="0">
                <a:solidFill>
                  <a:schemeClr val="tx1"/>
                </a:solidFill>
                <a:latin typeface="+mj-lt"/>
                <a:ea typeface="+mj-ea"/>
                <a:cs typeface="Arial" panose="020B0604020202020204" pitchFamily="34" charset="0"/>
              </a:rPr>
              <a:t>Skoncentruj się na konkretnych </a:t>
            </a:r>
            <a:r>
              <a:rPr lang="pl-PL" sz="2200" dirty="0" err="1">
                <a:solidFill>
                  <a:schemeClr val="tx1"/>
                </a:solidFill>
                <a:latin typeface="+mj-lt"/>
                <a:ea typeface="+mj-ea"/>
                <a:cs typeface="Arial" panose="020B0604020202020204" pitchFamily="34" charset="0"/>
              </a:rPr>
              <a:t>zachowaniach</a:t>
            </a:r>
            <a:r>
              <a:rPr lang="pl-PL" sz="2200" dirty="0">
                <a:solidFill>
                  <a:schemeClr val="tx1"/>
                </a:solidFill>
                <a:latin typeface="+mj-lt"/>
                <a:ea typeface="+mj-ea"/>
                <a:cs typeface="Arial" panose="020B0604020202020204" pitchFamily="34" charset="0"/>
              </a:rPr>
              <a:t>, a nie na postawach, decyzjach i celach. </a:t>
            </a:r>
          </a:p>
          <a:p>
            <a:pPr algn="just" eaLnBrk="0" fontAlgn="base" hangingPunct="0">
              <a:lnSpc>
                <a:spcPct val="120000"/>
              </a:lnSpc>
              <a:spcBef>
                <a:spcPts val="0"/>
              </a:spcBef>
              <a:spcAft>
                <a:spcPts val="1200"/>
              </a:spcAft>
              <a:buFont typeface="Wingdings" panose="05000000000000000000" pitchFamily="2" charset="2"/>
              <a:buChar char=""/>
            </a:pPr>
            <a:r>
              <a:rPr lang="pl-PL" sz="2200" dirty="0">
                <a:solidFill>
                  <a:schemeClr val="tx1"/>
                </a:solidFill>
                <a:latin typeface="+mj-lt"/>
                <a:ea typeface="+mj-ea"/>
                <a:cs typeface="Arial" panose="020B0604020202020204" pitchFamily="34" charset="0"/>
              </a:rPr>
              <a:t>Opisuj zamiast oceniać.</a:t>
            </a:r>
            <a:endParaRPr lang="pl-PL" sz="2200" dirty="0">
              <a:solidFill>
                <a:schemeClr val="tx1"/>
              </a:solidFill>
              <a:latin typeface="+mj-lt"/>
              <a:ea typeface="Times New Roman" panose="02020603050405020304" pitchFamily="18" charset="0"/>
              <a:cs typeface="Arial" panose="020B0604020202020204" pitchFamily="34" charset="0"/>
            </a:endParaRPr>
          </a:p>
          <a:p>
            <a:pPr algn="just" eaLnBrk="0" fontAlgn="base" hangingPunct="0">
              <a:lnSpc>
                <a:spcPct val="120000"/>
              </a:lnSpc>
              <a:spcBef>
                <a:spcPts val="0"/>
              </a:spcBef>
              <a:spcAft>
                <a:spcPts val="1200"/>
              </a:spcAft>
              <a:buFont typeface="Wingdings" panose="05000000000000000000" pitchFamily="2" charset="2"/>
              <a:buChar char=""/>
            </a:pPr>
            <a:r>
              <a:rPr lang="pl-PL" sz="2200" dirty="0">
                <a:solidFill>
                  <a:schemeClr val="tx1"/>
                </a:solidFill>
                <a:latin typeface="+mj-lt"/>
                <a:ea typeface="+mj-ea"/>
                <a:cs typeface="Arial" panose="020B0604020202020204" pitchFamily="34" charset="0"/>
              </a:rPr>
              <a:t>Akcentuj obszary wolne od problemów.</a:t>
            </a:r>
            <a:endParaRPr lang="pl-PL" sz="2200" dirty="0">
              <a:solidFill>
                <a:schemeClr val="tx1"/>
              </a:solidFill>
              <a:latin typeface="+mj-lt"/>
              <a:ea typeface="Times New Roman" panose="02020603050405020304" pitchFamily="18" charset="0"/>
              <a:cs typeface="Arial" panose="020B0604020202020204" pitchFamily="34" charset="0"/>
            </a:endParaRPr>
          </a:p>
          <a:p>
            <a:pPr algn="just" eaLnBrk="0" fontAlgn="base" hangingPunct="0">
              <a:lnSpc>
                <a:spcPct val="120000"/>
              </a:lnSpc>
              <a:spcBef>
                <a:spcPts val="0"/>
              </a:spcBef>
              <a:spcAft>
                <a:spcPts val="1200"/>
              </a:spcAft>
              <a:buFont typeface="Wingdings" panose="05000000000000000000" pitchFamily="2" charset="2"/>
              <a:buChar char=""/>
            </a:pPr>
            <a:r>
              <a:rPr lang="pl-PL" sz="2200" dirty="0">
                <a:solidFill>
                  <a:schemeClr val="tx1"/>
                </a:solidFill>
                <a:latin typeface="+mj-lt"/>
                <a:ea typeface="+mj-ea"/>
                <a:cs typeface="Arial" panose="020B0604020202020204" pitchFamily="34" charset="0"/>
              </a:rPr>
              <a:t>Potraktuj dowartościowanie jako przypisanie rozmówcy cech godnych uwagi.</a:t>
            </a:r>
            <a:endParaRPr lang="pl-PL" sz="2200" dirty="0">
              <a:solidFill>
                <a:schemeClr val="tx1"/>
              </a:solidFill>
              <a:latin typeface="+mj-lt"/>
              <a:ea typeface="Times New Roman" panose="02020603050405020304" pitchFamily="18" charset="0"/>
              <a:cs typeface="Arial" panose="020B0604020202020204" pitchFamily="34" charset="0"/>
            </a:endParaRPr>
          </a:p>
          <a:p>
            <a:pPr algn="just" eaLnBrk="0" fontAlgn="base" hangingPunct="0">
              <a:lnSpc>
                <a:spcPct val="120000"/>
              </a:lnSpc>
              <a:spcBef>
                <a:spcPts val="0"/>
              </a:spcBef>
              <a:spcAft>
                <a:spcPts val="1200"/>
              </a:spcAft>
              <a:buFont typeface="Wingdings" panose="05000000000000000000" pitchFamily="2" charset="2"/>
              <a:buChar char=""/>
            </a:pPr>
            <a:r>
              <a:rPr lang="pl-PL" sz="2200" dirty="0">
                <a:solidFill>
                  <a:schemeClr val="tx1"/>
                </a:solidFill>
                <a:latin typeface="+mj-lt"/>
                <a:ea typeface="+mj-ea"/>
                <a:cs typeface="Arial" panose="020B0604020202020204" pitchFamily="34" charset="0"/>
              </a:rPr>
              <a:t>Pielęgnuj u rozmówców światopogląd oparty na zasobach, a nie na deficytach.</a:t>
            </a:r>
            <a:endParaRPr lang="pl-PL" sz="2200" dirty="0">
              <a:solidFill>
                <a:schemeClr val="tx1"/>
              </a:solidFill>
              <a:latin typeface="+mj-lt"/>
              <a:ea typeface="Times New Roman" panose="02020603050405020304" pitchFamily="18" charset="0"/>
              <a:cs typeface="Arial" panose="020B0604020202020204" pitchFamily="34" charset="0"/>
            </a:endParaRPr>
          </a:p>
          <a:p>
            <a:pPr marL="0" indent="0">
              <a:buNone/>
            </a:pPr>
            <a:r>
              <a:rPr lang="pl-PL" sz="1600" dirty="0">
                <a:latin typeface="Arial" panose="020B0604020202020204" pitchFamily="34" charset="0"/>
                <a:cs typeface="Arial" panose="020B0604020202020204" pitchFamily="34" charset="0"/>
              </a:rPr>
              <a:t>         </a:t>
            </a:r>
            <a:endParaRPr lang="pl-PL" dirty="0"/>
          </a:p>
        </p:txBody>
      </p:sp>
    </p:spTree>
    <p:extLst>
      <p:ext uri="{BB962C8B-B14F-4D97-AF65-F5344CB8AC3E}">
        <p14:creationId xmlns:p14="http://schemas.microsoft.com/office/powerpoint/2010/main" val="39703345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9C206B7-8D15-4C3B-A53D-6F44CDD92E24}"/>
              </a:ext>
            </a:extLst>
          </p:cNvPr>
          <p:cNvPicPr>
            <a:picLocks noChangeAspect="1"/>
          </p:cNvPicPr>
          <p:nvPr/>
        </p:nvPicPr>
        <p:blipFill>
          <a:blip r:embed="rId2"/>
          <a:stretch>
            <a:fillRect/>
          </a:stretch>
        </p:blipFill>
        <p:spPr>
          <a:xfrm>
            <a:off x="2037596" y="187425"/>
            <a:ext cx="8116808" cy="5943598"/>
          </a:xfrm>
          <a:prstGeom prst="rect">
            <a:avLst/>
          </a:prstGeom>
        </p:spPr>
      </p:pic>
    </p:spTree>
    <p:extLst>
      <p:ext uri="{BB962C8B-B14F-4D97-AF65-F5344CB8AC3E}">
        <p14:creationId xmlns:p14="http://schemas.microsoft.com/office/powerpoint/2010/main" val="23149602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9078AEF-C12E-467E-9BC5-E14B5B2819F1}"/>
              </a:ext>
            </a:extLst>
          </p:cNvPr>
          <p:cNvSpPr>
            <a:spLocks noGrp="1"/>
          </p:cNvSpPr>
          <p:nvPr>
            <p:ph idx="1"/>
          </p:nvPr>
        </p:nvSpPr>
        <p:spPr>
          <a:xfrm>
            <a:off x="1668094" y="2095614"/>
            <a:ext cx="7648247" cy="3245012"/>
          </a:xfrm>
        </p:spPr>
        <p:txBody>
          <a:bodyPr>
            <a:normAutofit/>
          </a:bodyPr>
          <a:lstStyle/>
          <a:p>
            <a:pPr marL="0" indent="0" algn="ctr">
              <a:spcBef>
                <a:spcPts val="0"/>
              </a:spcBef>
              <a:spcAft>
                <a:spcPts val="1200"/>
              </a:spcAft>
              <a:buNone/>
            </a:pPr>
            <a:br>
              <a:rPr lang="pl-PL" sz="1900" dirty="0">
                <a:solidFill>
                  <a:schemeClr val="tx1"/>
                </a:solidFill>
                <a:latin typeface="Arial" panose="020B0604020202020204" pitchFamily="34" charset="0"/>
                <a:ea typeface="Times New Roman" panose="02020603050405020304" pitchFamily="18" charset="0"/>
                <a:cs typeface="Arial" panose="020B0604020202020204" pitchFamily="34" charset="0"/>
              </a:rPr>
            </a:br>
            <a:r>
              <a:rPr lang="pl-PL" dirty="0">
                <a:solidFill>
                  <a:schemeClr val="tx1"/>
                </a:solidFill>
                <a:ea typeface="Times New Roman" panose="02020603050405020304" pitchFamily="18" charset="0"/>
                <a:cs typeface="Arial" panose="020B0604020202020204" pitchFamily="34" charset="0"/>
              </a:rPr>
              <a:t>Schemat udzielania informacji - technika </a:t>
            </a:r>
            <a:br>
              <a:rPr lang="pl-PL" dirty="0">
                <a:solidFill>
                  <a:schemeClr val="tx1"/>
                </a:solidFill>
                <a:ea typeface="Times New Roman" panose="02020603050405020304" pitchFamily="18" charset="0"/>
                <a:cs typeface="Arial" panose="020B0604020202020204" pitchFamily="34" charset="0"/>
              </a:rPr>
            </a:br>
            <a:r>
              <a:rPr lang="pl-PL" b="1" dirty="0">
                <a:solidFill>
                  <a:schemeClr val="tx1"/>
                </a:solidFill>
                <a:ea typeface="Times New Roman" panose="02020603050405020304" pitchFamily="18" charset="0"/>
                <a:cs typeface="Arial" panose="020B0604020202020204" pitchFamily="34" charset="0"/>
              </a:rPr>
              <a:t>WYDOBĄDŹ – DOSTARCZ - WYDOBĄDŹ  </a:t>
            </a:r>
            <a:br>
              <a:rPr lang="pl-PL" b="1" dirty="0">
                <a:solidFill>
                  <a:schemeClr val="tx1"/>
                </a:solidFill>
                <a:ea typeface="Times New Roman" panose="02020603050405020304" pitchFamily="18" charset="0"/>
                <a:cs typeface="Arial" panose="020B0604020202020204" pitchFamily="34" charset="0"/>
              </a:rPr>
            </a:br>
            <a:endParaRPr lang="pl-PL" b="1" dirty="0">
              <a:solidFill>
                <a:schemeClr val="tx1"/>
              </a:solidFill>
              <a:ea typeface="Times New Roman" panose="02020603050405020304" pitchFamily="18" charset="0"/>
              <a:cs typeface="Arial" panose="020B0604020202020204" pitchFamily="34" charset="0"/>
            </a:endParaRPr>
          </a:p>
          <a:p>
            <a:pPr marL="0" indent="0" algn="ctr">
              <a:spcBef>
                <a:spcPts val="0"/>
              </a:spcBef>
              <a:spcAft>
                <a:spcPts val="1200"/>
              </a:spcAft>
              <a:buNone/>
            </a:pPr>
            <a:endParaRPr lang="pl-PL" dirty="0">
              <a:solidFill>
                <a:schemeClr val="tx1"/>
              </a:solidFill>
              <a:cs typeface="Arial" panose="020B0604020202020204" pitchFamily="34" charset="0"/>
            </a:endParaRPr>
          </a:p>
          <a:p>
            <a:pPr marL="0" indent="0" algn="ctr">
              <a:spcBef>
                <a:spcPts val="0"/>
              </a:spcBef>
              <a:spcAft>
                <a:spcPts val="1200"/>
              </a:spcAft>
              <a:buNone/>
            </a:pPr>
            <a:r>
              <a:rPr lang="pl-PL" dirty="0">
                <a:solidFill>
                  <a:schemeClr val="tx1"/>
                </a:solidFill>
                <a:cs typeface="Arial" panose="020B0604020202020204" pitchFamily="34" charset="0"/>
              </a:rPr>
              <a:t>W 4 wersji książki występuje w formule:</a:t>
            </a:r>
          </a:p>
          <a:p>
            <a:pPr marL="0" indent="0" algn="ctr">
              <a:spcBef>
                <a:spcPts val="0"/>
              </a:spcBef>
              <a:spcAft>
                <a:spcPts val="1200"/>
              </a:spcAft>
              <a:buNone/>
            </a:pPr>
            <a:r>
              <a:rPr lang="pl-PL" sz="2400" dirty="0">
                <a:solidFill>
                  <a:schemeClr val="tx1"/>
                </a:solidFill>
                <a:cs typeface="Arial" panose="020B0604020202020204" pitchFamily="34" charset="0"/>
              </a:rPr>
              <a:t>1) </a:t>
            </a:r>
            <a:r>
              <a:rPr lang="pl-PL" sz="2400" b="1" dirty="0">
                <a:solidFill>
                  <a:schemeClr val="bg2">
                    <a:lumMod val="50000"/>
                  </a:schemeClr>
                </a:solidFill>
                <a:cs typeface="Arial" panose="020B0604020202020204" pitchFamily="34" charset="0"/>
              </a:rPr>
              <a:t>Zapytaj</a:t>
            </a:r>
            <a:r>
              <a:rPr lang="pl-PL" sz="2400" dirty="0">
                <a:solidFill>
                  <a:schemeClr val="tx1"/>
                </a:solidFill>
                <a:cs typeface="Arial" panose="020B0604020202020204" pitchFamily="34" charset="0"/>
              </a:rPr>
              <a:t>  (</a:t>
            </a:r>
            <a:r>
              <a:rPr lang="pl-PL" sz="2400" dirty="0" err="1">
                <a:solidFill>
                  <a:schemeClr val="tx1"/>
                </a:solidFill>
                <a:cs typeface="Arial" panose="020B0604020202020204" pitchFamily="34" charset="0"/>
              </a:rPr>
              <a:t>Ask</a:t>
            </a:r>
            <a:r>
              <a:rPr lang="pl-PL" sz="2400" dirty="0">
                <a:solidFill>
                  <a:schemeClr val="tx1"/>
                </a:solidFill>
                <a:cs typeface="Arial" panose="020B0604020202020204" pitchFamily="34" charset="0"/>
              </a:rPr>
              <a:t>)</a:t>
            </a:r>
            <a:br>
              <a:rPr lang="pl-PL" sz="2400" i="1" dirty="0">
                <a:solidFill>
                  <a:schemeClr val="tx1"/>
                </a:solidFill>
                <a:cs typeface="Arial" panose="020B0604020202020204" pitchFamily="34" charset="0"/>
              </a:rPr>
            </a:br>
            <a:r>
              <a:rPr lang="pl-PL" sz="2400" dirty="0">
                <a:solidFill>
                  <a:schemeClr val="tx1"/>
                </a:solidFill>
                <a:cs typeface="Arial" panose="020B0604020202020204" pitchFamily="34" charset="0"/>
              </a:rPr>
              <a:t>2) </a:t>
            </a:r>
            <a:r>
              <a:rPr lang="pl-PL" sz="2400" b="1" dirty="0">
                <a:solidFill>
                  <a:schemeClr val="bg2">
                    <a:lumMod val="50000"/>
                  </a:schemeClr>
                </a:solidFill>
                <a:cs typeface="Arial" panose="020B0604020202020204" pitchFamily="34" charset="0"/>
              </a:rPr>
              <a:t>Zaproponuj/ Przedstaw </a:t>
            </a:r>
            <a:r>
              <a:rPr lang="pl-PL" sz="2400" dirty="0">
                <a:solidFill>
                  <a:schemeClr val="tx1"/>
                </a:solidFill>
                <a:cs typeface="Arial" panose="020B0604020202020204" pitchFamily="34" charset="0"/>
              </a:rPr>
              <a:t>(</a:t>
            </a:r>
            <a:r>
              <a:rPr lang="pl-PL" sz="2400" dirty="0" err="1">
                <a:solidFill>
                  <a:schemeClr val="tx1"/>
                </a:solidFill>
                <a:cs typeface="Arial" panose="020B0604020202020204" pitchFamily="34" charset="0"/>
              </a:rPr>
              <a:t>Offer</a:t>
            </a:r>
            <a:r>
              <a:rPr lang="pl-PL" sz="2400" dirty="0">
                <a:solidFill>
                  <a:schemeClr val="tx1"/>
                </a:solidFill>
                <a:cs typeface="Arial" panose="020B0604020202020204" pitchFamily="34" charset="0"/>
              </a:rPr>
              <a:t>)</a:t>
            </a:r>
            <a:br>
              <a:rPr lang="pl-PL" sz="2400" dirty="0">
                <a:solidFill>
                  <a:schemeClr val="tx1"/>
                </a:solidFill>
                <a:cs typeface="Arial" panose="020B0604020202020204" pitchFamily="34" charset="0"/>
              </a:rPr>
            </a:br>
            <a:r>
              <a:rPr lang="pl-PL" sz="2400" dirty="0">
                <a:solidFill>
                  <a:schemeClr val="tx1"/>
                </a:solidFill>
                <a:cs typeface="Arial" panose="020B0604020202020204" pitchFamily="34" charset="0"/>
              </a:rPr>
              <a:t>3) </a:t>
            </a:r>
            <a:r>
              <a:rPr lang="pl-PL" sz="2400" b="1" dirty="0">
                <a:solidFill>
                  <a:schemeClr val="bg2">
                    <a:lumMod val="50000"/>
                  </a:schemeClr>
                </a:solidFill>
                <a:cs typeface="Arial" panose="020B0604020202020204" pitchFamily="34" charset="0"/>
              </a:rPr>
              <a:t>Zapytaj</a:t>
            </a:r>
            <a:r>
              <a:rPr lang="pl-PL" sz="2400" b="1" dirty="0">
                <a:solidFill>
                  <a:schemeClr val="tx1"/>
                </a:solidFill>
                <a:cs typeface="Arial" panose="020B0604020202020204" pitchFamily="34" charset="0"/>
              </a:rPr>
              <a:t> </a:t>
            </a:r>
            <a:r>
              <a:rPr lang="pl-PL" sz="2400" dirty="0">
                <a:solidFill>
                  <a:schemeClr val="tx1"/>
                </a:solidFill>
                <a:cs typeface="Arial" panose="020B0604020202020204" pitchFamily="34" charset="0"/>
              </a:rPr>
              <a:t> (</a:t>
            </a:r>
            <a:r>
              <a:rPr lang="pl-PL" sz="2400" dirty="0" err="1">
                <a:solidFill>
                  <a:schemeClr val="tx1"/>
                </a:solidFill>
                <a:cs typeface="Arial" panose="020B0604020202020204" pitchFamily="34" charset="0"/>
              </a:rPr>
              <a:t>Ask</a:t>
            </a:r>
            <a:r>
              <a:rPr lang="pl-PL" sz="2400" dirty="0">
                <a:solidFill>
                  <a:schemeClr val="tx1"/>
                </a:solidFill>
                <a:cs typeface="Arial" panose="020B0604020202020204" pitchFamily="34" charset="0"/>
              </a:rPr>
              <a:t>)</a:t>
            </a:r>
          </a:p>
        </p:txBody>
      </p:sp>
      <p:pic>
        <p:nvPicPr>
          <p:cNvPr id="4" name="Picture 4" descr="https://pidm.pl/wp-content/uploads/2017/01/logolotos-300x300.jpg">
            <a:extLst>
              <a:ext uri="{FF2B5EF4-FFF2-40B4-BE49-F238E27FC236}">
                <a16:creationId xmlns:a16="http://schemas.microsoft.com/office/drawing/2014/main" id="{CBA39767-D1AE-4D5C-9C68-CAB3BCB29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6341" y="518777"/>
            <a:ext cx="578773" cy="578773"/>
          </a:xfrm>
          <a:prstGeom prst="rect">
            <a:avLst/>
          </a:prstGeom>
          <a:noFill/>
          <a:extLst>
            <a:ext uri="{909E8E84-426E-40DD-AFC4-6F175D3DCCD1}">
              <a14:hiddenFill xmlns:a14="http://schemas.microsoft.com/office/drawing/2010/main">
                <a:solidFill>
                  <a:srgbClr val="FFFFFF"/>
                </a:solidFill>
              </a14:hiddenFill>
            </a:ext>
          </a:extLst>
        </p:spPr>
      </p:pic>
      <p:sp>
        <p:nvSpPr>
          <p:cNvPr id="5" name="Prostokąt 4">
            <a:extLst>
              <a:ext uri="{FF2B5EF4-FFF2-40B4-BE49-F238E27FC236}">
                <a16:creationId xmlns:a16="http://schemas.microsoft.com/office/drawing/2014/main" id="{D6F99139-5301-4237-B27A-70551372825F}"/>
              </a:ext>
            </a:extLst>
          </p:cNvPr>
          <p:cNvSpPr/>
          <p:nvPr/>
        </p:nvSpPr>
        <p:spPr>
          <a:xfrm>
            <a:off x="1239488" y="1014808"/>
            <a:ext cx="8540616" cy="584775"/>
          </a:xfrm>
          <a:prstGeom prst="rect">
            <a:avLst/>
          </a:prstGeom>
        </p:spPr>
        <p:txBody>
          <a:bodyPr wrap="square">
            <a:spAutoFit/>
          </a:bodyPr>
          <a:lstStyle/>
          <a:p>
            <a:r>
              <a:rPr lang="pl-PL" sz="3200" b="1" dirty="0">
                <a:solidFill>
                  <a:schemeClr val="bg2">
                    <a:lumMod val="50000"/>
                  </a:schemeClr>
                </a:solidFill>
              </a:rPr>
              <a:t>ASK-OFFER-ASK, CZYLI 3 X Z (dawne WDW)</a:t>
            </a:r>
            <a:endParaRPr lang="pl-PL" sz="3200" dirty="0"/>
          </a:p>
        </p:txBody>
      </p:sp>
    </p:spTree>
    <p:extLst>
      <p:ext uri="{BB962C8B-B14F-4D97-AF65-F5344CB8AC3E}">
        <p14:creationId xmlns:p14="http://schemas.microsoft.com/office/powerpoint/2010/main" val="13396581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F6BE7F-5D61-4DAC-8615-420F23AF93F3}"/>
              </a:ext>
            </a:extLst>
          </p:cNvPr>
          <p:cNvSpPr>
            <a:spLocks noGrp="1"/>
          </p:cNvSpPr>
          <p:nvPr>
            <p:ph type="title"/>
          </p:nvPr>
        </p:nvSpPr>
        <p:spPr/>
        <p:txBody>
          <a:bodyPr/>
          <a:lstStyle/>
          <a:p>
            <a:r>
              <a:rPr lang="pl-PL" dirty="0"/>
              <a:t>  </a:t>
            </a:r>
            <a:r>
              <a:rPr lang="pl-PL" sz="3200" b="1" dirty="0">
                <a:solidFill>
                  <a:schemeClr val="bg2">
                    <a:lumMod val="50000"/>
                  </a:schemeClr>
                </a:solidFill>
                <a:latin typeface="+mn-lt"/>
              </a:rPr>
              <a:t>ZAPYTAJ (</a:t>
            </a:r>
            <a:r>
              <a:rPr lang="pl-PL" sz="3200" b="1" dirty="0">
                <a:solidFill>
                  <a:schemeClr val="bg2">
                    <a:lumMod val="50000"/>
                  </a:schemeClr>
                </a:solidFill>
                <a:latin typeface="+mn-lt"/>
                <a:cs typeface="Arial" panose="020B0604020202020204" pitchFamily="34" charset="0"/>
              </a:rPr>
              <a:t>WYDOBĄDŹ)</a:t>
            </a:r>
          </a:p>
        </p:txBody>
      </p:sp>
      <p:sp>
        <p:nvSpPr>
          <p:cNvPr id="3" name="Symbol zastępczy zawartości 2">
            <a:extLst>
              <a:ext uri="{FF2B5EF4-FFF2-40B4-BE49-F238E27FC236}">
                <a16:creationId xmlns:a16="http://schemas.microsoft.com/office/drawing/2014/main" id="{BA9743CE-2166-49EB-BC50-850721F210EF}"/>
              </a:ext>
            </a:extLst>
          </p:cNvPr>
          <p:cNvSpPr>
            <a:spLocks noGrp="1"/>
          </p:cNvSpPr>
          <p:nvPr>
            <p:ph idx="1"/>
          </p:nvPr>
        </p:nvSpPr>
        <p:spPr>
          <a:xfrm>
            <a:off x="1631343" y="2153018"/>
            <a:ext cx="7543801" cy="2551964"/>
          </a:xfrm>
        </p:spPr>
        <p:txBody>
          <a:bodyPr>
            <a:normAutofit/>
          </a:bodyPr>
          <a:lstStyle/>
          <a:p>
            <a:pPr>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Co sądzisz/wiesz o tym? </a:t>
            </a:r>
          </a:p>
          <a:p>
            <a:pPr>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Czy chciałbyś dowiedzieć się więcej? </a:t>
            </a:r>
          </a:p>
          <a:p>
            <a:pPr>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Co chciałbyś jeszcze wiedzieć? </a:t>
            </a:r>
          </a:p>
          <a:p>
            <a:pPr>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Czy potrzebujesz jeszcze informacji? </a:t>
            </a:r>
          </a:p>
          <a:p>
            <a:pPr>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Jakich informacji potrzebujesz?</a:t>
            </a:r>
          </a:p>
        </p:txBody>
      </p:sp>
      <p:sp>
        <p:nvSpPr>
          <p:cNvPr id="4" name="Prostokąt 3">
            <a:extLst>
              <a:ext uri="{FF2B5EF4-FFF2-40B4-BE49-F238E27FC236}">
                <a16:creationId xmlns:a16="http://schemas.microsoft.com/office/drawing/2014/main" id="{452010FD-0B76-4972-BC15-CAC235F2BE66}"/>
              </a:ext>
            </a:extLst>
          </p:cNvPr>
          <p:cNvSpPr/>
          <p:nvPr/>
        </p:nvSpPr>
        <p:spPr>
          <a:xfrm>
            <a:off x="1334133" y="5120640"/>
            <a:ext cx="9523733" cy="383823"/>
          </a:xfrm>
          <a:prstGeom prst="rect">
            <a:avLst/>
          </a:prstGeom>
        </p:spPr>
        <p:txBody>
          <a:bodyPr wrap="square">
            <a:spAutoFit/>
          </a:bodyPr>
          <a:lstStyle/>
          <a:p>
            <a:pPr algn="ctr">
              <a:lnSpc>
                <a:spcPct val="115000"/>
              </a:lnSpc>
              <a:spcAft>
                <a:spcPts val="1000"/>
              </a:spcAft>
            </a:pPr>
            <a:r>
              <a:rPr lang="pl-PL" b="1" dirty="0">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Tu: pytamy o zgodę na udzielenie informacji, rozpoznajemy potrzeby rozmówcy. </a:t>
            </a:r>
          </a:p>
        </p:txBody>
      </p:sp>
      <p:pic>
        <p:nvPicPr>
          <p:cNvPr id="5" name="Picture 4" descr="https://pidm.pl/wp-content/uploads/2017/01/logolotos-300x300.jpg">
            <a:extLst>
              <a:ext uri="{FF2B5EF4-FFF2-40B4-BE49-F238E27FC236}">
                <a16:creationId xmlns:a16="http://schemas.microsoft.com/office/drawing/2014/main" id="{B08C13C3-2BC0-4B3C-8B6E-39B057C31C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6341" y="518777"/>
            <a:ext cx="578773" cy="57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845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3601BF-D521-4974-ABEF-F42B8D407F9A}"/>
              </a:ext>
            </a:extLst>
          </p:cNvPr>
          <p:cNvSpPr>
            <a:spLocks noGrp="1"/>
          </p:cNvSpPr>
          <p:nvPr>
            <p:ph type="title"/>
          </p:nvPr>
        </p:nvSpPr>
        <p:spPr/>
        <p:txBody>
          <a:bodyPr/>
          <a:lstStyle/>
          <a:p>
            <a:r>
              <a:rPr lang="pl-PL" dirty="0"/>
              <a:t> </a:t>
            </a:r>
            <a:r>
              <a:rPr lang="pl-PL" sz="3200" b="1" dirty="0">
                <a:solidFill>
                  <a:schemeClr val="bg2">
                    <a:lumMod val="50000"/>
                  </a:schemeClr>
                </a:solidFill>
              </a:rPr>
              <a:t>ZAPROPONUJ (</a:t>
            </a:r>
            <a:r>
              <a:rPr lang="pl-PL" sz="3200" b="1" dirty="0">
                <a:solidFill>
                  <a:schemeClr val="bg2">
                    <a:lumMod val="50000"/>
                  </a:schemeClr>
                </a:solidFill>
                <a:cs typeface="Arial" panose="020B0604020202020204" pitchFamily="34" charset="0"/>
              </a:rPr>
              <a:t>DOSTARCZ)</a:t>
            </a:r>
          </a:p>
        </p:txBody>
      </p:sp>
      <p:sp>
        <p:nvSpPr>
          <p:cNvPr id="5" name="Prostokąt 4">
            <a:extLst>
              <a:ext uri="{FF2B5EF4-FFF2-40B4-BE49-F238E27FC236}">
                <a16:creationId xmlns:a16="http://schemas.microsoft.com/office/drawing/2014/main" id="{DFC8EEE9-1028-429B-BC48-33137691122C}"/>
              </a:ext>
            </a:extLst>
          </p:cNvPr>
          <p:cNvSpPr/>
          <p:nvPr/>
        </p:nvSpPr>
        <p:spPr>
          <a:xfrm>
            <a:off x="1097280" y="2326437"/>
            <a:ext cx="9496982" cy="3170099"/>
          </a:xfrm>
          <a:prstGeom prst="rect">
            <a:avLst/>
          </a:prstGeom>
        </p:spPr>
        <p:txBody>
          <a:bodyPr wrap="square">
            <a:spAutoFit/>
          </a:bodyPr>
          <a:lstStyle/>
          <a:p>
            <a:pPr marL="285750" indent="-285750" algn="just">
              <a:spcAft>
                <a:spcPts val="1200"/>
              </a:spcAft>
              <a:buFont typeface="Wingdings" panose="05000000000000000000" pitchFamily="2" charset="2"/>
              <a:buChar char="ü"/>
            </a:pPr>
            <a:r>
              <a:rPr lang="pl-PL" sz="2000" dirty="0">
                <a:ea typeface="Times New Roman" panose="02020603050405020304" pitchFamily="18" charset="0"/>
                <a:cs typeface="Arial" panose="020B0604020202020204" pitchFamily="34" charset="0"/>
              </a:rPr>
              <a:t>Koncentrujemy się na udzieleniu informacji (po uzyskaniu zgody od naszego rozmówcy). Staramy się nie powtarzać tego, co rozmówca już wie, a o czym nam przed chwilą  sam powiedział (na etapie: wydobądź). Tu: uzupełnimy braki w wiedzy, wyjaśniamy ewentualne niedopowiedzenia,  dzielimy się informacjami/doświadczeniami, które posiadamy na dany temat. </a:t>
            </a:r>
          </a:p>
          <a:p>
            <a:pPr algn="just">
              <a:spcAft>
                <a:spcPts val="1200"/>
              </a:spcAft>
            </a:pPr>
            <a:endParaRPr lang="pl-PL" sz="2000" dirty="0">
              <a:ea typeface="Times New Roman" panose="02020603050405020304" pitchFamily="18" charset="0"/>
              <a:cs typeface="Arial" panose="020B0604020202020204" pitchFamily="34" charset="0"/>
            </a:endParaRPr>
          </a:p>
          <a:p>
            <a:pPr marL="285750" indent="-285750" algn="just">
              <a:spcAft>
                <a:spcPts val="1200"/>
              </a:spcAft>
              <a:buFont typeface="Wingdings" panose="05000000000000000000" pitchFamily="2" charset="2"/>
              <a:buChar char="ü"/>
            </a:pPr>
            <a:r>
              <a:rPr lang="pl-PL" sz="2000" dirty="0">
                <a:ea typeface="Times New Roman" panose="02020603050405020304" pitchFamily="18" charset="0"/>
                <a:cs typeface="Arial" panose="020B0604020202020204" pitchFamily="34" charset="0"/>
              </a:rPr>
              <a:t>Mówimy w sposób prosty i zrozumiały, akceptujemy sposób reakcji rozmówcy, pamiętając o tym, że może nie zgadzać się z informacjami, które mu przedstawiamy. Dzielimy się wiedzą/informacją nie interpretujemy, co to oznacza dla rozmówcy</a:t>
            </a:r>
            <a:r>
              <a:rPr lang="pl-PL" sz="2000" dirty="0">
                <a:ea typeface="Times New Roman" panose="02020603050405020304" pitchFamily="18" charset="0"/>
                <a:cs typeface="Times New Roman" panose="02020603050405020304" pitchFamily="18" charset="0"/>
              </a:rPr>
              <a:t>.</a:t>
            </a:r>
            <a:endParaRPr lang="pl-PL" sz="2000" dirty="0"/>
          </a:p>
        </p:txBody>
      </p:sp>
      <p:pic>
        <p:nvPicPr>
          <p:cNvPr id="4" name="Picture 4" descr="https://pidm.pl/wp-content/uploads/2017/01/logolotos-300x300.jpg">
            <a:extLst>
              <a:ext uri="{FF2B5EF4-FFF2-40B4-BE49-F238E27FC236}">
                <a16:creationId xmlns:a16="http://schemas.microsoft.com/office/drawing/2014/main" id="{3E3BC02F-8C98-4848-A88F-88D77F8D0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6341" y="518777"/>
            <a:ext cx="578773" cy="57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02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DA2BE27-6048-9CA0-4FD5-E0314703D3C7}"/>
              </a:ext>
            </a:extLst>
          </p:cNvPr>
          <p:cNvSpPr>
            <a:spLocks noGrp="1"/>
          </p:cNvSpPr>
          <p:nvPr>
            <p:ph type="title"/>
          </p:nvPr>
        </p:nvSpPr>
        <p:spPr>
          <a:xfrm>
            <a:off x="1096963" y="798022"/>
            <a:ext cx="10058400" cy="689956"/>
          </a:xfrm>
        </p:spPr>
        <p:txBody>
          <a:bodyPr>
            <a:normAutofit fontScale="90000"/>
          </a:bodyPr>
          <a:lstStyle/>
          <a:p>
            <a:r>
              <a:rPr lang="pl-PL" sz="3200" b="1" dirty="0">
                <a:solidFill>
                  <a:schemeClr val="bg2">
                    <a:lumMod val="50000"/>
                  </a:schemeClr>
                </a:solidFill>
              </a:rPr>
              <a:t>MI 4 - CZYLI 4 WYDANIE KSIĄŻKI O DM (W. MILLER I S. ROLLNICK)</a:t>
            </a:r>
          </a:p>
        </p:txBody>
      </p:sp>
      <p:sp>
        <p:nvSpPr>
          <p:cNvPr id="4" name="Symbol zastępczy zawartości 2">
            <a:extLst>
              <a:ext uri="{FF2B5EF4-FFF2-40B4-BE49-F238E27FC236}">
                <a16:creationId xmlns:a16="http://schemas.microsoft.com/office/drawing/2014/main" id="{3C5D6284-ED0E-4C6E-FD9D-E80ACE8B9D70}"/>
              </a:ext>
            </a:extLst>
          </p:cNvPr>
          <p:cNvSpPr>
            <a:spLocks noGrp="1"/>
          </p:cNvSpPr>
          <p:nvPr>
            <p:ph idx="1"/>
          </p:nvPr>
        </p:nvSpPr>
        <p:spPr>
          <a:xfrm>
            <a:off x="1096963" y="1771284"/>
            <a:ext cx="6850004" cy="4355271"/>
          </a:xfrm>
        </p:spPr>
        <p:txBody>
          <a:bodyPr anchor="ctr">
            <a:normAutofit fontScale="92500" lnSpcReduction="20000"/>
          </a:bodyPr>
          <a:lstStyle/>
          <a:p>
            <a:pPr>
              <a:buFont typeface="Wingdings" panose="05000000000000000000" pitchFamily="2" charset="2"/>
              <a:buChar char="ü"/>
            </a:pPr>
            <a:r>
              <a:rPr lang="pl-PL" sz="1900" dirty="0"/>
              <a:t> Napisana od nowa (nie jest tylko uzupełnieniem poprzedniego wydania),</a:t>
            </a:r>
          </a:p>
          <a:p>
            <a:pPr>
              <a:buFont typeface="Wingdings" panose="05000000000000000000" pitchFamily="2" charset="2"/>
              <a:buChar char="ü"/>
            </a:pPr>
            <a:r>
              <a:rPr lang="pl-PL" sz="1900" dirty="0"/>
              <a:t> Krótsza i bardziej przystępna,</a:t>
            </a:r>
          </a:p>
          <a:p>
            <a:pPr>
              <a:buFont typeface="Wingdings" panose="05000000000000000000" pitchFamily="2" charset="2"/>
              <a:buChar char="ü"/>
            </a:pPr>
            <a:r>
              <a:rPr lang="pl-PL" sz="1900" dirty="0"/>
              <a:t> Kierowana do szerszego odbiorcy (nie tylko do terapeutów),</a:t>
            </a:r>
          </a:p>
          <a:p>
            <a:pPr>
              <a:buFont typeface="Wingdings" panose="05000000000000000000" pitchFamily="2" charset="2"/>
              <a:buChar char="ü"/>
            </a:pPr>
            <a:r>
              <a:rPr lang="pl-PL" sz="1900" dirty="0"/>
              <a:t> Uwzględnia szerokie zastosowanie DM oraz 40 lat badań </a:t>
            </a:r>
            <a:br>
              <a:rPr lang="pl-PL" sz="1900" dirty="0"/>
            </a:br>
            <a:r>
              <a:rPr lang="pl-PL" sz="1900" dirty="0"/>
              <a:t>i doświadczenia,</a:t>
            </a:r>
          </a:p>
          <a:p>
            <a:pPr>
              <a:buFont typeface="Wingdings" panose="05000000000000000000" pitchFamily="2" charset="2"/>
              <a:buChar char="ü"/>
            </a:pPr>
            <a:r>
              <a:rPr lang="pl-PL" sz="1900" dirty="0"/>
              <a:t> Kilka zmian terminologicznych </a:t>
            </a:r>
            <a:br>
              <a:rPr lang="pl-PL" sz="1900" dirty="0"/>
            </a:br>
            <a:r>
              <a:rPr lang="pl-PL" sz="1900" dirty="0"/>
              <a:t>(o których dowiecie się w trakcie Studium DM), </a:t>
            </a:r>
          </a:p>
          <a:p>
            <a:pPr>
              <a:buFont typeface="Wingdings" panose="05000000000000000000" pitchFamily="2" charset="2"/>
              <a:buChar char="ü"/>
            </a:pPr>
            <a:r>
              <a:rPr lang="pl-PL" sz="1900" dirty="0"/>
              <a:t> Składa się x 4 części:</a:t>
            </a:r>
          </a:p>
          <a:p>
            <a:pPr>
              <a:buFont typeface="Wingdings" panose="05000000000000000000" pitchFamily="2" charset="2"/>
              <a:buChar char="ü"/>
            </a:pPr>
            <a:endParaRPr lang="pl-PL" sz="1900" dirty="0"/>
          </a:p>
          <a:p>
            <a:pPr marL="457200" lvl="1" indent="0">
              <a:buNone/>
            </a:pPr>
            <a:r>
              <a:rPr lang="pl-PL" sz="1900" dirty="0"/>
              <a:t>1) Pomoc ludziom w zmianie i rozwoju (podstawy DM)</a:t>
            </a:r>
          </a:p>
          <a:p>
            <a:pPr marL="457200" lvl="1" indent="0">
              <a:buNone/>
            </a:pPr>
            <a:r>
              <a:rPr lang="pl-PL" sz="1900" dirty="0"/>
              <a:t>2) Praktykowanie dialogu motywującego (zadania/ procesy)</a:t>
            </a:r>
          </a:p>
          <a:p>
            <a:pPr marL="457200" lvl="1" indent="0">
              <a:buNone/>
            </a:pPr>
            <a:r>
              <a:rPr lang="pl-PL" sz="1900" dirty="0"/>
              <a:t>3) Zagłębienie się w DM (rozwijanie umiejętności)</a:t>
            </a:r>
          </a:p>
          <a:p>
            <a:pPr marL="457200" lvl="1" indent="0">
              <a:buNone/>
            </a:pPr>
            <a:r>
              <a:rPr lang="pl-PL" sz="1900" dirty="0"/>
              <a:t>4) Uczenie się DM</a:t>
            </a:r>
          </a:p>
        </p:txBody>
      </p:sp>
      <p:pic>
        <p:nvPicPr>
          <p:cNvPr id="5" name="Picture 10" descr="Motivational Interviewing, Fourth Edition, William - Picture 1 of 1">
            <a:extLst>
              <a:ext uri="{FF2B5EF4-FFF2-40B4-BE49-F238E27FC236}">
                <a16:creationId xmlns:a16="http://schemas.microsoft.com/office/drawing/2014/main" id="{FFB90739-BB0E-A996-4323-8B505DE723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56916" y="1837747"/>
            <a:ext cx="2798447" cy="428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243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24C23D-8B8C-449A-879D-585897CD0331}"/>
              </a:ext>
            </a:extLst>
          </p:cNvPr>
          <p:cNvSpPr>
            <a:spLocks noGrp="1"/>
          </p:cNvSpPr>
          <p:nvPr>
            <p:ph type="title"/>
          </p:nvPr>
        </p:nvSpPr>
        <p:spPr>
          <a:xfrm>
            <a:off x="916058" y="183997"/>
            <a:ext cx="10058400" cy="1450757"/>
          </a:xfrm>
        </p:spPr>
        <p:txBody>
          <a:bodyPr/>
          <a:lstStyle/>
          <a:p>
            <a:r>
              <a:rPr lang="pl-PL" dirty="0"/>
              <a:t>  </a:t>
            </a:r>
            <a:r>
              <a:rPr lang="pl-PL" sz="3200" b="1" dirty="0">
                <a:solidFill>
                  <a:schemeClr val="bg2">
                    <a:lumMod val="50000"/>
                  </a:schemeClr>
                </a:solidFill>
              </a:rPr>
              <a:t>ZAPYTAJ (</a:t>
            </a:r>
            <a:r>
              <a:rPr lang="pl-PL" sz="3200" b="1" dirty="0">
                <a:solidFill>
                  <a:schemeClr val="bg2">
                    <a:lumMod val="50000"/>
                  </a:schemeClr>
                </a:solidFill>
                <a:cs typeface="Arial" panose="020B0604020202020204" pitchFamily="34" charset="0"/>
              </a:rPr>
              <a:t>WYDOBĄDŹ)</a:t>
            </a:r>
          </a:p>
        </p:txBody>
      </p:sp>
      <p:sp>
        <p:nvSpPr>
          <p:cNvPr id="3" name="Symbol zastępczy zawartości 2">
            <a:extLst>
              <a:ext uri="{FF2B5EF4-FFF2-40B4-BE49-F238E27FC236}">
                <a16:creationId xmlns:a16="http://schemas.microsoft.com/office/drawing/2014/main" id="{63BF69C7-B638-4DBF-B833-A37194BC467F}"/>
              </a:ext>
            </a:extLst>
          </p:cNvPr>
          <p:cNvSpPr>
            <a:spLocks noGrp="1"/>
          </p:cNvSpPr>
          <p:nvPr>
            <p:ph idx="1"/>
          </p:nvPr>
        </p:nvSpPr>
        <p:spPr>
          <a:xfrm>
            <a:off x="1303683" y="2345174"/>
            <a:ext cx="7543801" cy="1637564"/>
          </a:xfrm>
        </p:spPr>
        <p:txBody>
          <a:bodyPr>
            <a:normAutofit/>
          </a:bodyPr>
          <a:lstStyle/>
          <a:p>
            <a:pPr>
              <a:lnSpc>
                <a:spcPct val="120000"/>
              </a:lnSpc>
              <a:spcBef>
                <a:spcPts val="0"/>
              </a:spcBef>
              <a:spcAft>
                <a:spcPts val="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Co o tym myślisz?</a:t>
            </a:r>
          </a:p>
          <a:p>
            <a:pPr>
              <a:lnSpc>
                <a:spcPct val="120000"/>
              </a:lnSpc>
              <a:spcBef>
                <a:spcPts val="0"/>
              </a:spcBef>
              <a:spcAft>
                <a:spcPts val="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Czy wydaje Ci się to sensowne?</a:t>
            </a:r>
          </a:p>
          <a:p>
            <a:pPr>
              <a:lnSpc>
                <a:spcPct val="120000"/>
              </a:lnSpc>
              <a:spcBef>
                <a:spcPts val="0"/>
              </a:spcBef>
              <a:spcAft>
                <a:spcPts val="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Zastanawiam się jak teraz to rozumiesz?</a:t>
            </a:r>
          </a:p>
          <a:p>
            <a:pPr>
              <a:lnSpc>
                <a:spcPct val="120000"/>
              </a:lnSpc>
              <a:spcBef>
                <a:spcPts val="0"/>
              </a:spcBef>
              <a:spcAft>
                <a:spcPts val="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Ciekaw jestem jaki będzie twój kolejny krok?</a:t>
            </a:r>
          </a:p>
          <a:p>
            <a:endParaRPr lang="pl-PL" dirty="0"/>
          </a:p>
        </p:txBody>
      </p:sp>
      <p:sp>
        <p:nvSpPr>
          <p:cNvPr id="4" name="Prostokąt 3">
            <a:extLst>
              <a:ext uri="{FF2B5EF4-FFF2-40B4-BE49-F238E27FC236}">
                <a16:creationId xmlns:a16="http://schemas.microsoft.com/office/drawing/2014/main" id="{D362990B-618F-4C3C-8645-7620902D7B89}"/>
              </a:ext>
            </a:extLst>
          </p:cNvPr>
          <p:cNvSpPr/>
          <p:nvPr/>
        </p:nvSpPr>
        <p:spPr>
          <a:xfrm>
            <a:off x="1026051" y="4693158"/>
            <a:ext cx="9838415" cy="707886"/>
          </a:xfrm>
          <a:prstGeom prst="rect">
            <a:avLst/>
          </a:prstGeom>
        </p:spPr>
        <p:txBody>
          <a:bodyPr wrap="square">
            <a:spAutoFit/>
          </a:bodyPr>
          <a:lstStyle/>
          <a:p>
            <a:pPr algn="ctr"/>
            <a:r>
              <a:rPr lang="pl-PL" sz="2000" b="1" dirty="0">
                <a:solidFill>
                  <a:schemeClr val="bg2">
                    <a:lumMod val="50000"/>
                  </a:schemeClr>
                </a:solidFill>
                <a:latin typeface="+mj-lt"/>
                <a:ea typeface="Times New Roman" panose="02020603050405020304" pitchFamily="18" charset="0"/>
                <a:cs typeface="Arial" panose="020B0604020202020204" pitchFamily="34" charset="0"/>
              </a:rPr>
              <a:t>Ustalamy co rozmówca rzeczywiście usłyszał </a:t>
            </a:r>
            <a:br>
              <a:rPr lang="pl-PL" sz="2000" b="1" dirty="0">
                <a:solidFill>
                  <a:schemeClr val="bg2">
                    <a:lumMod val="50000"/>
                  </a:schemeClr>
                </a:solidFill>
                <a:latin typeface="+mj-lt"/>
                <a:ea typeface="Times New Roman" panose="02020603050405020304" pitchFamily="18" charset="0"/>
                <a:cs typeface="Arial" panose="020B0604020202020204" pitchFamily="34" charset="0"/>
              </a:rPr>
            </a:br>
            <a:r>
              <a:rPr lang="pl-PL" sz="2000" b="1" dirty="0">
                <a:solidFill>
                  <a:schemeClr val="bg2">
                    <a:lumMod val="50000"/>
                  </a:schemeClr>
                </a:solidFill>
                <a:latin typeface="+mj-lt"/>
                <a:ea typeface="Times New Roman" panose="02020603050405020304" pitchFamily="18" charset="0"/>
                <a:cs typeface="Arial" panose="020B0604020202020204" pitchFamily="34" charset="0"/>
              </a:rPr>
              <a:t>i jak zrozumiał naszą wypowiedź (radę, wymianę informacji). </a:t>
            </a:r>
            <a:endParaRPr lang="pl-PL" sz="2000" b="1" dirty="0">
              <a:solidFill>
                <a:schemeClr val="bg2">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35539645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F614D8-F570-4F92-8E30-C98308D1F3B3}"/>
              </a:ext>
            </a:extLst>
          </p:cNvPr>
          <p:cNvSpPr>
            <a:spLocks noGrp="1"/>
          </p:cNvSpPr>
          <p:nvPr>
            <p:ph type="title"/>
          </p:nvPr>
        </p:nvSpPr>
        <p:spPr>
          <a:xfrm>
            <a:off x="1128646" y="923238"/>
            <a:ext cx="6343672" cy="709865"/>
          </a:xfrm>
        </p:spPr>
        <p:txBody>
          <a:bodyPr>
            <a:normAutofit fontScale="90000"/>
          </a:bodyPr>
          <a:lstStyle/>
          <a:p>
            <a:r>
              <a:rPr lang="pl-PL" dirty="0"/>
              <a:t> </a:t>
            </a:r>
            <a:r>
              <a:rPr lang="pl-PL" sz="3600" b="1" dirty="0">
                <a:solidFill>
                  <a:schemeClr val="bg2">
                    <a:lumMod val="50000"/>
                  </a:schemeClr>
                </a:solidFill>
                <a:cs typeface="Arial" panose="020B0604020202020204" pitchFamily="34" charset="0"/>
              </a:rPr>
              <a:t>PORADA</a:t>
            </a:r>
          </a:p>
        </p:txBody>
      </p:sp>
      <p:sp>
        <p:nvSpPr>
          <p:cNvPr id="3" name="Symbol zastępczy zawartości 2">
            <a:extLst>
              <a:ext uri="{FF2B5EF4-FFF2-40B4-BE49-F238E27FC236}">
                <a16:creationId xmlns:a16="http://schemas.microsoft.com/office/drawing/2014/main" id="{E5B4DDC1-767C-4E4A-B6B2-AE1A67239C17}"/>
              </a:ext>
            </a:extLst>
          </p:cNvPr>
          <p:cNvSpPr>
            <a:spLocks noGrp="1"/>
          </p:cNvSpPr>
          <p:nvPr>
            <p:ph idx="1"/>
          </p:nvPr>
        </p:nvSpPr>
        <p:spPr>
          <a:xfrm>
            <a:off x="2061926" y="2593419"/>
            <a:ext cx="7543801" cy="2220660"/>
          </a:xfrm>
        </p:spPr>
        <p:txBody>
          <a:bodyPr>
            <a:normAutofit/>
          </a:bodyPr>
          <a:lstStyle/>
          <a:p>
            <a:pPr marL="0" indent="0" algn="ctr">
              <a:lnSpc>
                <a:spcPct val="110000"/>
              </a:lnSpc>
              <a:spcBef>
                <a:spcPts val="0"/>
              </a:spcBef>
              <a:spcAft>
                <a:spcPts val="1200"/>
              </a:spcAft>
              <a:buNone/>
            </a:pPr>
            <a:r>
              <a:rPr lang="pl-PL" b="1" dirty="0">
                <a:ea typeface="Times New Roman" panose="02020603050405020304" pitchFamily="18" charset="0"/>
                <a:cs typeface="Arial" panose="020B0604020202020204" pitchFamily="34" charset="0"/>
              </a:rPr>
              <a:t>To charakterystyczna, specyficzna wymiana informacji. </a:t>
            </a:r>
          </a:p>
          <a:p>
            <a:pPr marL="0" indent="0" algn="ctr">
              <a:lnSpc>
                <a:spcPct val="110000"/>
              </a:lnSpc>
              <a:spcBef>
                <a:spcPts val="0"/>
              </a:spcBef>
              <a:spcAft>
                <a:spcPts val="1200"/>
              </a:spcAft>
              <a:buNone/>
            </a:pPr>
            <a:endParaRPr lang="pl-PL" dirty="0">
              <a:solidFill>
                <a:schemeClr val="tx1"/>
              </a:solidFill>
              <a:ea typeface="Times New Roman" panose="02020603050405020304" pitchFamily="18" charset="0"/>
              <a:cs typeface="Arial" panose="020B0604020202020204" pitchFamily="34" charset="0"/>
            </a:endParaRPr>
          </a:p>
          <a:p>
            <a:pPr marL="0" indent="0" algn="ctr">
              <a:lnSpc>
                <a:spcPct val="110000"/>
              </a:lnSpc>
              <a:spcBef>
                <a:spcPts val="0"/>
              </a:spcBef>
              <a:spcAft>
                <a:spcPts val="1200"/>
              </a:spcAft>
              <a:buNone/>
            </a:pPr>
            <a:r>
              <a:rPr lang="pl-PL" dirty="0">
                <a:solidFill>
                  <a:schemeClr val="tx1"/>
                </a:solidFill>
                <a:ea typeface="Times New Roman" panose="02020603050405020304" pitchFamily="18" charset="0"/>
                <a:cs typeface="Arial" panose="020B0604020202020204" pitchFamily="34" charset="0"/>
              </a:rPr>
              <a:t>Zawarty jest w niej element zmiany, którą sugerujemy (nakazujemy!?) rozmówcy. Najczęściej mówimy wówczas co i jak nasz rozmówca powinien zrobić lub czego unikać  </a:t>
            </a:r>
            <a:r>
              <a:rPr lang="pl-PL" b="1" dirty="0">
                <a:solidFill>
                  <a:schemeClr val="bg2">
                    <a:lumMod val="50000"/>
                  </a:schemeClr>
                </a:solidFill>
                <a:ea typeface="Times New Roman" panose="02020603050405020304" pitchFamily="18" charset="0"/>
                <a:cs typeface="Arial" panose="020B0604020202020204" pitchFamily="34" charset="0"/>
              </a:rPr>
              <a:t>UWAGA</a:t>
            </a:r>
            <a:r>
              <a:rPr lang="pl-PL" dirty="0">
                <a:solidFill>
                  <a:schemeClr val="tx1"/>
                </a:solidFill>
                <a:ea typeface="Times New Roman" panose="02020603050405020304" pitchFamily="18" charset="0"/>
                <a:cs typeface="Arial" panose="020B0604020202020204" pitchFamily="34" charset="0"/>
              </a:rPr>
              <a:t>  „nacisk budzi opór”. </a:t>
            </a:r>
          </a:p>
        </p:txBody>
      </p:sp>
      <p:pic>
        <p:nvPicPr>
          <p:cNvPr id="4" name="Picture 4" descr="https://pidm.pl/wp-content/uploads/2017/01/logolotos-300x300.jpg">
            <a:extLst>
              <a:ext uri="{FF2B5EF4-FFF2-40B4-BE49-F238E27FC236}">
                <a16:creationId xmlns:a16="http://schemas.microsoft.com/office/drawing/2014/main" id="{8D74C71C-7644-491D-93E3-B6E55E9BC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6341" y="518777"/>
            <a:ext cx="578773" cy="57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756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66CE741-5C71-4CF8-8EAF-64EBC3E6FFE1}"/>
              </a:ext>
            </a:extLst>
          </p:cNvPr>
          <p:cNvSpPr>
            <a:spLocks noGrp="1"/>
          </p:cNvSpPr>
          <p:nvPr>
            <p:ph type="title"/>
          </p:nvPr>
        </p:nvSpPr>
        <p:spPr/>
        <p:txBody>
          <a:bodyPr/>
          <a:lstStyle/>
          <a:p>
            <a:r>
              <a:rPr lang="pl-PL" dirty="0"/>
              <a:t> </a:t>
            </a:r>
            <a:r>
              <a:rPr lang="pl-PL" sz="2400" b="1" dirty="0">
                <a:solidFill>
                  <a:schemeClr val="bg2">
                    <a:lumMod val="50000"/>
                  </a:schemeClr>
                </a:solidFill>
                <a:cs typeface="Arial" panose="020B0604020202020204" pitchFamily="34" charset="0"/>
              </a:rPr>
              <a:t>Jak udzielać rad zgodnie DM?</a:t>
            </a:r>
          </a:p>
        </p:txBody>
      </p:sp>
      <p:sp>
        <p:nvSpPr>
          <p:cNvPr id="3" name="Symbol zastępczy zawartości 2">
            <a:extLst>
              <a:ext uri="{FF2B5EF4-FFF2-40B4-BE49-F238E27FC236}">
                <a16:creationId xmlns:a16="http://schemas.microsoft.com/office/drawing/2014/main" id="{C6749C63-A4BA-496F-8C40-AA21BBE41F2E}"/>
              </a:ext>
            </a:extLst>
          </p:cNvPr>
          <p:cNvSpPr>
            <a:spLocks noGrp="1"/>
          </p:cNvSpPr>
          <p:nvPr>
            <p:ph idx="1"/>
          </p:nvPr>
        </p:nvSpPr>
        <p:spPr>
          <a:xfrm>
            <a:off x="1299045" y="2310166"/>
            <a:ext cx="9501478" cy="3149730"/>
          </a:xfrm>
        </p:spPr>
        <p:txBody>
          <a:bodyPr>
            <a:noAutofit/>
          </a:bodyPr>
          <a:lstStyle/>
          <a:p>
            <a:pPr algn="just">
              <a:lnSpc>
                <a:spcPct val="120000"/>
              </a:lnSpc>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Jeśli  rozmówca nie poprosił  o poradę – zapytajmy o zgodę na jej udzielenie.</a:t>
            </a:r>
          </a:p>
          <a:p>
            <a:pPr algn="just">
              <a:lnSpc>
                <a:spcPct val="120000"/>
              </a:lnSpc>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Przekazujemy informacje, którymi chcemy się podzielić w sposób prosty, nie zasypując rozmówcy nadmiarem informacji.</a:t>
            </a:r>
          </a:p>
          <a:p>
            <a:pPr algn="just">
              <a:lnSpc>
                <a:spcPct val="120000"/>
              </a:lnSpc>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Bądźmy uważni na reakcję naszego rozmówcy, pamiętając, że ma prawo nie przyjąć naszej rady.</a:t>
            </a:r>
          </a:p>
          <a:p>
            <a:pPr algn="just">
              <a:lnSpc>
                <a:spcPct val="120000"/>
              </a:lnSpc>
              <a:spcBef>
                <a:spcPts val="0"/>
              </a:spcBef>
              <a:spcAft>
                <a:spcPts val="1200"/>
              </a:spcAft>
              <a:buFont typeface="Wingdings" panose="05000000000000000000" pitchFamily="2" charset="2"/>
              <a:buChar char="ü"/>
            </a:pPr>
            <a:r>
              <a:rPr lang="pl-PL" dirty="0">
                <a:solidFill>
                  <a:schemeClr val="tx1"/>
                </a:solidFill>
                <a:ea typeface="Times New Roman" panose="02020603050405020304" pitchFamily="18" charset="0"/>
                <a:cs typeface="Arial" panose="020B0604020202020204" pitchFamily="34" charset="0"/>
              </a:rPr>
              <a:t>Doradzając starajmy się przedstawić kilka rozwiązań - jedna konkretna propozycja zachęca do wskazania niedoskonałości tego właśnie rozwiązania. </a:t>
            </a:r>
          </a:p>
        </p:txBody>
      </p:sp>
      <p:pic>
        <p:nvPicPr>
          <p:cNvPr id="4" name="Picture 4" descr="https://pidm.pl/wp-content/uploads/2017/01/logolotos-300x300.jpg">
            <a:extLst>
              <a:ext uri="{FF2B5EF4-FFF2-40B4-BE49-F238E27FC236}">
                <a16:creationId xmlns:a16="http://schemas.microsoft.com/office/drawing/2014/main" id="{C18683E8-DF91-4968-959B-E18DE1E7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6341" y="518777"/>
            <a:ext cx="578773" cy="57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932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defRPr/>
            </a:pPr>
            <a:r>
              <a:rPr lang="pl-PL" sz="3200" b="1" dirty="0">
                <a:solidFill>
                  <a:schemeClr val="bg2">
                    <a:lumMod val="50000"/>
                  </a:schemeClr>
                </a:solidFill>
              </a:rPr>
              <a:t>Ukierunkowywanie – pytania do siebie</a:t>
            </a:r>
          </a:p>
        </p:txBody>
      </p:sp>
      <p:pic>
        <p:nvPicPr>
          <p:cNvPr id="6" name="Obraz 5" descr="Obraz zawierający na wolnym powietrzu, ssak, ziemia&#10;&#10;Opis wygenerowany automatycznie">
            <a:extLst>
              <a:ext uri="{FF2B5EF4-FFF2-40B4-BE49-F238E27FC236}">
                <a16:creationId xmlns:a16="http://schemas.microsoft.com/office/drawing/2014/main" id="{94093C06-3C41-4526-6193-E9BC97538086}"/>
              </a:ext>
            </a:extLst>
          </p:cNvPr>
          <p:cNvPicPr>
            <a:picLocks noChangeAspect="1"/>
          </p:cNvPicPr>
          <p:nvPr/>
        </p:nvPicPr>
        <p:blipFill>
          <a:blip r:embed="rId2"/>
          <a:stretch>
            <a:fillRect/>
          </a:stretch>
        </p:blipFill>
        <p:spPr>
          <a:xfrm rot="5400000">
            <a:off x="8372534" y="2716560"/>
            <a:ext cx="3253887" cy="2312404"/>
          </a:xfrm>
          <a:prstGeom prst="rect">
            <a:avLst/>
          </a:prstGeom>
        </p:spPr>
      </p:pic>
      <p:sp>
        <p:nvSpPr>
          <p:cNvPr id="5" name="Symbol zastępczy zawartości 4">
            <a:extLst>
              <a:ext uri="{FF2B5EF4-FFF2-40B4-BE49-F238E27FC236}">
                <a16:creationId xmlns:a16="http://schemas.microsoft.com/office/drawing/2014/main" id="{43075F70-1DB3-4773-8FB0-11339ED60309}"/>
              </a:ext>
            </a:extLst>
          </p:cNvPr>
          <p:cNvSpPr>
            <a:spLocks noGrp="1"/>
          </p:cNvSpPr>
          <p:nvPr>
            <p:ph idx="1"/>
          </p:nvPr>
        </p:nvSpPr>
        <p:spPr>
          <a:xfrm>
            <a:off x="1182328" y="2444180"/>
            <a:ext cx="7112586" cy="2857164"/>
          </a:xfrm>
        </p:spPr>
        <p:txBody>
          <a:bodyPr/>
          <a:lstStyle/>
          <a:p>
            <a:pPr>
              <a:defRPr/>
            </a:pPr>
            <a:r>
              <a:rPr lang="pl-PL" dirty="0">
                <a:solidFill>
                  <a:schemeClr val="tx1"/>
                </a:solidFill>
              </a:rPr>
              <a:t>Jakie są naprawdę cele tej osoby w odniesieniu do zmiany?</a:t>
            </a:r>
          </a:p>
          <a:p>
            <a:pPr>
              <a:defRPr/>
            </a:pPr>
            <a:r>
              <a:rPr lang="pl-PL" dirty="0">
                <a:solidFill>
                  <a:schemeClr val="tx1"/>
                </a:solidFill>
              </a:rPr>
              <a:t>Czy moje dążenia nie są inne niż klienta?</a:t>
            </a:r>
          </a:p>
          <a:p>
            <a:pPr>
              <a:defRPr/>
            </a:pPr>
            <a:r>
              <a:rPr lang="pl-PL" dirty="0">
                <a:solidFill>
                  <a:schemeClr val="tx1"/>
                </a:solidFill>
              </a:rPr>
              <a:t>Czy pracujemy razem mając wspólne cele?</a:t>
            </a:r>
          </a:p>
          <a:p>
            <a:pPr>
              <a:defRPr/>
            </a:pPr>
            <a:r>
              <a:rPr lang="pl-PL" dirty="0">
                <a:solidFill>
                  <a:schemeClr val="tx1"/>
                </a:solidFill>
              </a:rPr>
              <a:t>Czy dobrze rozumiem to o czym mówi klient? </a:t>
            </a:r>
          </a:p>
          <a:p>
            <a:pPr>
              <a:defRPr/>
            </a:pPr>
            <a:r>
              <a:rPr lang="pl-PL" dirty="0">
                <a:solidFill>
                  <a:schemeClr val="tx1"/>
                </a:solidFill>
              </a:rPr>
              <a:t>Czy podążamy razem w tym samym kierunku? </a:t>
            </a:r>
          </a:p>
          <a:p>
            <a:pPr>
              <a:defRPr/>
            </a:pPr>
            <a:r>
              <a:rPr lang="pl-PL" dirty="0">
                <a:solidFill>
                  <a:schemeClr val="tx1"/>
                </a:solidFill>
              </a:rPr>
              <a:t>Czy wędrówka ta przypomina taniec czy zapasy?</a:t>
            </a:r>
            <a:endParaRPr lang="pl-PL" dirty="0"/>
          </a:p>
        </p:txBody>
      </p:sp>
    </p:spTree>
    <p:extLst>
      <p:ext uri="{BB962C8B-B14F-4D97-AF65-F5344CB8AC3E}">
        <p14:creationId xmlns:p14="http://schemas.microsoft.com/office/powerpoint/2010/main" val="824609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5F5936-1B34-14EC-6CC7-83DAB977C732}"/>
              </a:ext>
            </a:extLst>
          </p:cNvPr>
          <p:cNvSpPr>
            <a:spLocks noGrp="1"/>
          </p:cNvSpPr>
          <p:nvPr>
            <p:ph type="title"/>
          </p:nvPr>
        </p:nvSpPr>
        <p:spPr>
          <a:xfrm>
            <a:off x="1097280" y="880817"/>
            <a:ext cx="10058400" cy="748454"/>
          </a:xfrm>
        </p:spPr>
        <p:txBody>
          <a:bodyPr>
            <a:normAutofit/>
          </a:bodyPr>
          <a:lstStyle/>
          <a:p>
            <a:r>
              <a:rPr lang="pl-PL" sz="3200" b="1" dirty="0">
                <a:solidFill>
                  <a:schemeClr val="bg2">
                    <a:lumMod val="50000"/>
                  </a:schemeClr>
                </a:solidFill>
              </a:rPr>
              <a:t>Procesy w DM - Ukierunkowywanie</a:t>
            </a:r>
          </a:p>
        </p:txBody>
      </p:sp>
      <p:sp>
        <p:nvSpPr>
          <p:cNvPr id="3" name="Symbol zastępczy zawartości 2">
            <a:extLst>
              <a:ext uri="{FF2B5EF4-FFF2-40B4-BE49-F238E27FC236}">
                <a16:creationId xmlns:a16="http://schemas.microsoft.com/office/drawing/2014/main" id="{545DD3CC-CDBC-25BF-E725-CEF024CAD8E2}"/>
              </a:ext>
            </a:extLst>
          </p:cNvPr>
          <p:cNvSpPr>
            <a:spLocks noGrp="1"/>
          </p:cNvSpPr>
          <p:nvPr>
            <p:ph idx="1"/>
          </p:nvPr>
        </p:nvSpPr>
        <p:spPr/>
        <p:txBody>
          <a:bodyPr>
            <a:noAutofit/>
          </a:bodyPr>
          <a:lstStyle/>
          <a:p>
            <a:pPr marL="368046" indent="-285750">
              <a:buFont typeface="Wingdings" panose="05000000000000000000" pitchFamily="2" charset="2"/>
              <a:buChar char="ü"/>
            </a:pPr>
            <a:r>
              <a:rPr lang="pl-PL" sz="1800" dirty="0"/>
              <a:t>Polega na znalezieniu co najmniej jednego konkretnego celu lub zamierzonego skutku, które określą kierunek konsultacji.</a:t>
            </a:r>
          </a:p>
          <a:p>
            <a:pPr marL="368046" indent="-285750">
              <a:buFont typeface="Wingdings" panose="05000000000000000000" pitchFamily="2" charset="2"/>
              <a:buChar char="ü"/>
            </a:pPr>
            <a:r>
              <a:rPr lang="pl-PL" sz="1800" dirty="0"/>
              <a:t>W procesie wspólnego poszukiwania kierunku, uzgadniania przedmiotu uwagi ważne są:</a:t>
            </a:r>
            <a:br>
              <a:rPr lang="pl-PL" sz="1800" dirty="0"/>
            </a:br>
            <a:br>
              <a:rPr lang="pl-PL" sz="1800" dirty="0"/>
            </a:br>
            <a:r>
              <a:rPr lang="pl-PL" sz="1800" b="1" dirty="0">
                <a:solidFill>
                  <a:schemeClr val="bg2">
                    <a:lumMod val="25000"/>
                  </a:schemeClr>
                </a:solidFill>
              </a:rPr>
              <a:t>1. </a:t>
            </a:r>
            <a:r>
              <a:rPr lang="pl-PL" sz="1800" dirty="0"/>
              <a:t>Priorytety rozmówcy (np. chęć odzyskania opieki nad dzieckiem, zerwanie z hazardem),</a:t>
            </a:r>
            <a:br>
              <a:rPr lang="pl-PL" sz="1800" dirty="0"/>
            </a:br>
            <a:r>
              <a:rPr lang="pl-PL" sz="1800" b="1" dirty="0">
                <a:solidFill>
                  <a:schemeClr val="bg2">
                    <a:lumMod val="25000"/>
                  </a:schemeClr>
                </a:solidFill>
              </a:rPr>
              <a:t>2. </a:t>
            </a:r>
            <a:r>
              <a:rPr lang="pl-PL" sz="1800" dirty="0"/>
              <a:t>Ograniczenia (np. długi, brak mieszkania, stałej pracy, sprawy karne),</a:t>
            </a:r>
            <a:br>
              <a:rPr lang="pl-PL" sz="1800" dirty="0"/>
            </a:br>
            <a:r>
              <a:rPr lang="pl-PL" sz="1800" b="1" dirty="0">
                <a:solidFill>
                  <a:schemeClr val="bg2">
                    <a:lumMod val="25000"/>
                  </a:schemeClr>
                </a:solidFill>
              </a:rPr>
              <a:t>3. </a:t>
            </a:r>
            <a:r>
              <a:rPr lang="pl-PL" sz="1800" dirty="0"/>
              <a:t>Wiedza i doświadczenie praktyka/terapeuty (co może wiązać się, mieć wpływ, wspierać/utrudniać </a:t>
            </a:r>
            <a:br>
              <a:rPr lang="pl-PL" sz="1800" dirty="0"/>
            </a:br>
            <a:r>
              <a:rPr lang="pl-PL" sz="1800" dirty="0"/>
              <a:t>cel założony przez rozmówcę – impulsywność, uzależnienie od alkoholu itp.)</a:t>
            </a:r>
          </a:p>
          <a:p>
            <a:pPr marL="368046" indent="-285750">
              <a:buFont typeface="Wingdings" panose="05000000000000000000" pitchFamily="2" charset="2"/>
              <a:buChar char="ü"/>
            </a:pPr>
            <a:r>
              <a:rPr lang="pl-PL" sz="1800" dirty="0"/>
              <a:t>To ciągły proces poszukiwania i podtrzymywania kierunku.</a:t>
            </a:r>
          </a:p>
          <a:p>
            <a:pPr marL="368046" indent="-285750">
              <a:buFont typeface="Wingdings" panose="05000000000000000000" pitchFamily="2" charset="2"/>
              <a:buChar char="ü"/>
            </a:pPr>
            <a:r>
              <a:rPr lang="pl-PL" sz="1800" dirty="0"/>
              <a:t>To rozmówca decyduje, czy i jak dążyć do zmiany.</a:t>
            </a:r>
          </a:p>
          <a:p>
            <a:pPr marL="368046" indent="-285750">
              <a:buFont typeface="Wingdings" panose="05000000000000000000" pitchFamily="2" charset="2"/>
              <a:buChar char="ü"/>
            </a:pPr>
            <a:r>
              <a:rPr lang="pl-PL" sz="1800" dirty="0"/>
              <a:t>Ukierunkowywanie przygotowuje grunt do późniejszego wywoływania i planowania.</a:t>
            </a:r>
          </a:p>
          <a:p>
            <a:pPr marL="82296" indent="0">
              <a:buNone/>
            </a:pPr>
            <a:br>
              <a:rPr lang="pl-PL" sz="1400" dirty="0">
                <a:latin typeface="+mj-lt"/>
              </a:rPr>
            </a:br>
            <a:endParaRPr lang="pl-PL" sz="1400" dirty="0">
              <a:latin typeface="+mj-lt"/>
            </a:endParaRPr>
          </a:p>
        </p:txBody>
      </p:sp>
      <p:sp>
        <p:nvSpPr>
          <p:cNvPr id="6" name="Symbol zastępczy stopki 5">
            <a:extLst>
              <a:ext uri="{FF2B5EF4-FFF2-40B4-BE49-F238E27FC236}">
                <a16:creationId xmlns:a16="http://schemas.microsoft.com/office/drawing/2014/main" id="{F3F97A3D-2729-EF0E-B999-32D632CC8D45}"/>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 str.24</a:t>
            </a:r>
          </a:p>
        </p:txBody>
      </p:sp>
    </p:spTree>
    <p:extLst>
      <p:ext uri="{BB962C8B-B14F-4D97-AF65-F5344CB8AC3E}">
        <p14:creationId xmlns:p14="http://schemas.microsoft.com/office/powerpoint/2010/main" val="723479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5F4D28-F96D-4612-8E2B-BE6FE41362C4}"/>
              </a:ext>
            </a:extLst>
          </p:cNvPr>
          <p:cNvSpPr>
            <a:spLocks noGrp="1"/>
          </p:cNvSpPr>
          <p:nvPr>
            <p:ph type="title"/>
          </p:nvPr>
        </p:nvSpPr>
        <p:spPr>
          <a:xfrm>
            <a:off x="1251857" y="881741"/>
            <a:ext cx="7772400" cy="709613"/>
          </a:xfrm>
        </p:spPr>
        <p:txBody>
          <a:bodyPr>
            <a:noAutofit/>
          </a:bodyPr>
          <a:lstStyle/>
          <a:p>
            <a:pPr>
              <a:defRPr/>
            </a:pPr>
            <a:r>
              <a:rPr lang="pl-PL" sz="3200" b="1" dirty="0">
                <a:solidFill>
                  <a:schemeClr val="bg2">
                    <a:lumMod val="50000"/>
                  </a:schemeClr>
                </a:solidFill>
              </a:rPr>
              <a:t>Pytania w ukierunkowywaniu</a:t>
            </a:r>
            <a:endParaRPr lang="pl-PL" sz="3200" b="1" dirty="0">
              <a:solidFill>
                <a:schemeClr val="bg2">
                  <a:lumMod val="50000"/>
                </a:schemeClr>
              </a:solidFill>
              <a:latin typeface="+mn-lt"/>
            </a:endParaRPr>
          </a:p>
        </p:txBody>
      </p:sp>
      <p:sp>
        <p:nvSpPr>
          <p:cNvPr id="152580" name="Symbol zastępczy zawartości 2">
            <a:extLst>
              <a:ext uri="{FF2B5EF4-FFF2-40B4-BE49-F238E27FC236}">
                <a16:creationId xmlns:a16="http://schemas.microsoft.com/office/drawing/2014/main" id="{65361F16-34C5-4BDD-89A0-80C49B660512}"/>
              </a:ext>
            </a:extLst>
          </p:cNvPr>
          <p:cNvSpPr>
            <a:spLocks noGrp="1" noChangeArrowheads="1"/>
          </p:cNvSpPr>
          <p:nvPr>
            <p:ph idx="4294967295"/>
          </p:nvPr>
        </p:nvSpPr>
        <p:spPr>
          <a:xfrm>
            <a:off x="1251858" y="2100943"/>
            <a:ext cx="9927772" cy="3526971"/>
          </a:xfrm>
        </p:spPr>
        <p:txBody>
          <a:bodyPr/>
          <a:lstStyle/>
          <a:p>
            <a:pPr>
              <a:defRPr/>
            </a:pPr>
            <a:r>
              <a:rPr lang="pl-PL" sz="1800" b="1" dirty="0">
                <a:solidFill>
                  <a:schemeClr val="bg1">
                    <a:lumMod val="50000"/>
                  </a:schemeClr>
                </a:solidFill>
              </a:rPr>
              <a:t>Pytania otwarte: </a:t>
            </a:r>
          </a:p>
          <a:p>
            <a:pPr marL="395478" indent="-285750">
              <a:buFont typeface="Wingdings" panose="05000000000000000000" pitchFamily="2" charset="2"/>
              <a:buChar char="Ø"/>
              <a:defRPr/>
            </a:pPr>
            <a:r>
              <a:rPr lang="pl-PL" sz="1800" dirty="0"/>
              <a:t>„O czym chciałby Pan dziś porozmawiać?”	</a:t>
            </a:r>
          </a:p>
          <a:p>
            <a:pPr marL="395478" indent="-285750">
              <a:buFont typeface="Wingdings" panose="05000000000000000000" pitchFamily="2" charset="2"/>
              <a:buChar char="Ø"/>
              <a:defRPr/>
            </a:pPr>
            <a:r>
              <a:rPr lang="pl-PL" sz="1800" dirty="0"/>
              <a:t>„Co Panią dziś sprowadza?” </a:t>
            </a:r>
          </a:p>
          <a:p>
            <a:pPr marL="395478" indent="-285750">
              <a:buFont typeface="Wingdings" panose="05000000000000000000" pitchFamily="2" charset="2"/>
              <a:buChar char="Ø"/>
              <a:defRPr/>
            </a:pPr>
            <a:r>
              <a:rPr lang="pl-PL" sz="1800" dirty="0"/>
              <a:t>„Jakie jeszcze problemy chciał(a)by Pan(i) poruszyć?”</a:t>
            </a:r>
          </a:p>
          <a:p>
            <a:pPr marL="395478" indent="-285750">
              <a:buFont typeface="Wingdings" panose="05000000000000000000" pitchFamily="2" charset="2"/>
              <a:buChar char="Ø"/>
              <a:defRPr/>
            </a:pPr>
            <a:r>
              <a:rPr lang="pl-PL" sz="1800" dirty="0"/>
              <a:t>„Od czego chce Pan(i) zacząć?”</a:t>
            </a:r>
          </a:p>
          <a:p>
            <a:pPr marL="395478" indent="-285750">
              <a:buFont typeface="Wingdings" panose="05000000000000000000" pitchFamily="2" charset="2"/>
              <a:buChar char="Ø"/>
              <a:defRPr/>
            </a:pPr>
            <a:endParaRPr lang="pl-PL" sz="1800" dirty="0"/>
          </a:p>
          <a:p>
            <a:pPr>
              <a:defRPr/>
            </a:pPr>
            <a:r>
              <a:rPr lang="pl-PL" sz="1800" b="1" dirty="0">
                <a:solidFill>
                  <a:schemeClr val="bg1">
                    <a:lumMod val="50000"/>
                  </a:schemeClr>
                </a:solidFill>
              </a:rPr>
              <a:t>Pytanie o zgodę na poruszenie innych tematów:</a:t>
            </a:r>
          </a:p>
          <a:p>
            <a:pPr marL="109728" indent="0">
              <a:defRPr/>
            </a:pPr>
            <a:r>
              <a:rPr lang="pl-PL" sz="1800" dirty="0"/>
              <a:t>„Czy zgodził(a)by się Pan(i) żebyśmy w którymś momencie porozmawiali również o………..?”</a:t>
            </a:r>
          </a:p>
          <a:p>
            <a:pPr>
              <a:buFont typeface="Arial" panose="020B0604020202020204" pitchFamily="34" charset="0"/>
              <a:buChar char="•"/>
              <a:defRPr/>
            </a:pPr>
            <a:endParaRPr lang="pl-PL" altLang="pl-PL" sz="3200" dirty="0">
              <a:latin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C3FE90-58ED-47FA-A0D0-2A4EAEFA1358}"/>
              </a:ext>
            </a:extLst>
          </p:cNvPr>
          <p:cNvSpPr>
            <a:spLocks noGrp="1"/>
          </p:cNvSpPr>
          <p:nvPr>
            <p:ph type="title"/>
          </p:nvPr>
        </p:nvSpPr>
        <p:spPr/>
        <p:txBody>
          <a:bodyPr>
            <a:normAutofit/>
          </a:bodyPr>
          <a:lstStyle/>
          <a:p>
            <a:r>
              <a:rPr lang="pl-PL" sz="3200" b="1" dirty="0">
                <a:solidFill>
                  <a:schemeClr val="bg2">
                    <a:lumMod val="50000"/>
                  </a:schemeClr>
                </a:solidFill>
              </a:rPr>
              <a:t>Odzwierciedlenia ukierunkowujące</a:t>
            </a:r>
          </a:p>
        </p:txBody>
      </p:sp>
      <p:sp>
        <p:nvSpPr>
          <p:cNvPr id="3" name="Symbol zastępczy zawartości 2">
            <a:extLst>
              <a:ext uri="{FF2B5EF4-FFF2-40B4-BE49-F238E27FC236}">
                <a16:creationId xmlns:a16="http://schemas.microsoft.com/office/drawing/2014/main" id="{237CAD87-0EEE-4125-A243-2DBDEB23AFAC}"/>
              </a:ext>
            </a:extLst>
          </p:cNvPr>
          <p:cNvSpPr>
            <a:spLocks noGrp="1"/>
          </p:cNvSpPr>
          <p:nvPr>
            <p:ph idx="1"/>
          </p:nvPr>
        </p:nvSpPr>
        <p:spPr>
          <a:xfrm>
            <a:off x="1195252" y="2210859"/>
            <a:ext cx="10058400" cy="3172580"/>
          </a:xfrm>
        </p:spPr>
        <p:txBody>
          <a:bodyPr>
            <a:normAutofit/>
          </a:bodyPr>
          <a:lstStyle/>
          <a:p>
            <a:pPr>
              <a:buFont typeface="Wingdings" panose="05000000000000000000" pitchFamily="2" charset="2"/>
              <a:buChar char="ü"/>
            </a:pPr>
            <a:r>
              <a:rPr lang="pl-PL" sz="1800" dirty="0"/>
              <a:t>Priorytety rozmówcy obejmują nie tylko listę celów zmiany ale też nadzieje, oczekiwania i troski. </a:t>
            </a:r>
          </a:p>
          <a:p>
            <a:pPr>
              <a:buFont typeface="Wingdings" panose="05000000000000000000" pitchFamily="2" charset="2"/>
              <a:buChar char="ü"/>
            </a:pPr>
            <a:r>
              <a:rPr lang="pl-PL" sz="1800" dirty="0" err="1"/>
              <a:t>Odwierciedlenia</a:t>
            </a:r>
            <a:r>
              <a:rPr lang="pl-PL" sz="1800" dirty="0"/>
              <a:t> mogą skupić się na wyrażeniu zrozumienia (empatii), ale mogą też strategicznie ukierunkowywać na język i cel zmiany. </a:t>
            </a:r>
            <a:br>
              <a:rPr lang="pl-PL" sz="1800" dirty="0"/>
            </a:br>
            <a:br>
              <a:rPr lang="pl-PL" sz="1800" dirty="0"/>
            </a:br>
            <a:r>
              <a:rPr lang="pl-PL" sz="1800" i="1" dirty="0">
                <a:solidFill>
                  <a:schemeClr val="bg2">
                    <a:lumMod val="50000"/>
                  </a:schemeClr>
                </a:solidFill>
                <a:effectLst/>
                <a:ea typeface="Calibri" panose="020F0502020204030204" pitchFamily="34" charset="0"/>
                <a:cs typeface="Times New Roman" panose="02020603050405020304" pitchFamily="18" charset="0"/>
              </a:rPr>
              <a:t>Palenie trawy tylko mnie odpręża. Nie wiem dlaczego wciąż mnie naciskasz, żebym zrezygnował</a:t>
            </a:r>
          </a:p>
          <a:p>
            <a:pPr>
              <a:buFont typeface="Wingdings" panose="05000000000000000000" pitchFamily="2" charset="2"/>
              <a:buChar char="ü"/>
            </a:pPr>
            <a:r>
              <a:rPr lang="pl-PL" sz="1800" dirty="0">
                <a:cs typeface="Times New Roman" panose="02020603050405020304" pitchFamily="18" charset="0"/>
              </a:rPr>
              <a:t>Okazanie zrozumienia: </a:t>
            </a:r>
            <a:r>
              <a:rPr lang="pl-PL" sz="1800" i="1" dirty="0">
                <a:solidFill>
                  <a:schemeClr val="bg2">
                    <a:lumMod val="50000"/>
                  </a:schemeClr>
                </a:solidFill>
                <a:cs typeface="Times New Roman" panose="02020603050405020304" pitchFamily="18" charset="0"/>
              </a:rPr>
              <a:t>Palenie trawki jest dla ciebie sposobem na poradzenie sobie ze stresem </a:t>
            </a:r>
            <a:br>
              <a:rPr lang="pl-PL" sz="1800" i="1" dirty="0">
                <a:solidFill>
                  <a:schemeClr val="bg2">
                    <a:lumMod val="50000"/>
                  </a:schemeClr>
                </a:solidFill>
                <a:cs typeface="Times New Roman" panose="02020603050405020304" pitchFamily="18" charset="0"/>
              </a:rPr>
            </a:br>
            <a:r>
              <a:rPr lang="pl-PL" sz="1800" i="1" dirty="0">
                <a:solidFill>
                  <a:schemeClr val="bg2">
                    <a:lumMod val="50000"/>
                  </a:schemeClr>
                </a:solidFill>
                <a:cs typeface="Times New Roman" panose="02020603050405020304" pitchFamily="18" charset="0"/>
              </a:rPr>
              <a:t>i zrelaksowanie się.</a:t>
            </a:r>
          </a:p>
          <a:p>
            <a:pPr>
              <a:buFont typeface="Wingdings" panose="05000000000000000000" pitchFamily="2" charset="2"/>
              <a:buChar char="ü"/>
            </a:pPr>
            <a:r>
              <a:rPr lang="pl-PL" sz="1800" dirty="0">
                <a:cs typeface="Times New Roman" panose="02020603050405020304" pitchFamily="18" charset="0"/>
              </a:rPr>
              <a:t>Odzwierciedlenie ukierunkowujące na zmianę: </a:t>
            </a:r>
            <a:r>
              <a:rPr lang="pl-PL" sz="1800" i="1" dirty="0">
                <a:solidFill>
                  <a:schemeClr val="bg2">
                    <a:lumMod val="50000"/>
                  </a:schemeClr>
                </a:solidFill>
                <a:cs typeface="Times New Roman" panose="02020603050405020304" pitchFamily="18" charset="0"/>
              </a:rPr>
              <a:t>Poszukujesz skutecznych sposobów radzenia sobie ze stresem.</a:t>
            </a:r>
            <a:r>
              <a:rPr lang="pl-PL" sz="1800" i="1" dirty="0">
                <a:cs typeface="Times New Roman" panose="02020603050405020304" pitchFamily="18" charset="0"/>
              </a:rPr>
              <a:t> </a:t>
            </a:r>
            <a:r>
              <a:rPr lang="pl-PL" sz="1800" dirty="0">
                <a:cs typeface="Times New Roman" panose="02020603050405020304" pitchFamily="18" charset="0"/>
              </a:rPr>
              <a:t>(otwiera drogę do eksplorowania innych sposobów poradzenia sobie ze stresem, bez oceniania </a:t>
            </a:r>
            <a:br>
              <a:rPr lang="pl-PL" sz="1800" dirty="0">
                <a:cs typeface="Times New Roman" panose="02020603050405020304" pitchFamily="18" charset="0"/>
              </a:rPr>
            </a:br>
            <a:r>
              <a:rPr lang="pl-PL" sz="1800" dirty="0">
                <a:cs typeface="Times New Roman" panose="02020603050405020304" pitchFamily="18" charset="0"/>
              </a:rPr>
              <a:t>i naciskania).</a:t>
            </a:r>
            <a:endParaRPr lang="pl-PL" sz="1800" dirty="0"/>
          </a:p>
        </p:txBody>
      </p:sp>
      <p:sp>
        <p:nvSpPr>
          <p:cNvPr id="6" name="Symbol zastępczy stopki 5">
            <a:extLst>
              <a:ext uri="{FF2B5EF4-FFF2-40B4-BE49-F238E27FC236}">
                <a16:creationId xmlns:a16="http://schemas.microsoft.com/office/drawing/2014/main" id="{27B503EA-1072-AD6C-E857-9657E97130E7}"/>
              </a:ext>
            </a:extLst>
          </p:cNvPr>
          <p:cNvSpPr>
            <a:spLocks noGrp="1"/>
          </p:cNvSpPr>
          <p:nvPr>
            <p:ph type="ftr" sz="quarter" idx="11"/>
          </p:nvPr>
        </p:nvSpPr>
        <p:spPr/>
        <p:txBody>
          <a:bodyPr/>
          <a:lstStyle/>
          <a:p>
            <a:r>
              <a:rPr lang="pl-PL">
                <a:solidFill>
                  <a:schemeClr val="bg1"/>
                </a:solidFill>
              </a:rPr>
              <a:t>Na podstawie: W.R. Miller , S. Rollnick „ Dialog motywujący. Jak pomóc ludziom w zmianie”, WUJ, 2014 (wyd. polskie)</a:t>
            </a:r>
            <a:endParaRPr lang="pl-PL" dirty="0">
              <a:solidFill>
                <a:schemeClr val="bg1"/>
              </a:solidFill>
            </a:endParaRPr>
          </a:p>
        </p:txBody>
      </p:sp>
    </p:spTree>
    <p:extLst>
      <p:ext uri="{BB962C8B-B14F-4D97-AF65-F5344CB8AC3E}">
        <p14:creationId xmlns:p14="http://schemas.microsoft.com/office/powerpoint/2010/main" val="251844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9D0313D-A1B2-2454-2022-760DFD0C8676}"/>
              </a:ext>
            </a:extLst>
          </p:cNvPr>
          <p:cNvSpPr>
            <a:spLocks noGrp="1"/>
          </p:cNvSpPr>
          <p:nvPr>
            <p:ph type="title"/>
          </p:nvPr>
        </p:nvSpPr>
        <p:spPr/>
        <p:txBody>
          <a:bodyPr>
            <a:normAutofit/>
          </a:bodyPr>
          <a:lstStyle/>
          <a:p>
            <a:r>
              <a:rPr lang="pl-PL" sz="3200" b="1" dirty="0">
                <a:solidFill>
                  <a:schemeClr val="bg2">
                    <a:lumMod val="50000"/>
                  </a:schemeClr>
                </a:solidFill>
              </a:rPr>
              <a:t>Trzy źródła ukierunkowania</a:t>
            </a:r>
          </a:p>
        </p:txBody>
      </p:sp>
      <p:sp>
        <p:nvSpPr>
          <p:cNvPr id="3" name="Symbol zastępczy zawartości 2">
            <a:extLst>
              <a:ext uri="{FF2B5EF4-FFF2-40B4-BE49-F238E27FC236}">
                <a16:creationId xmlns:a16="http://schemas.microsoft.com/office/drawing/2014/main" id="{E30A1EFF-BA59-DBDD-AF6E-D5D51C6FD4E6}"/>
              </a:ext>
            </a:extLst>
          </p:cNvPr>
          <p:cNvSpPr>
            <a:spLocks noGrp="1"/>
          </p:cNvSpPr>
          <p:nvPr>
            <p:ph idx="1"/>
          </p:nvPr>
        </p:nvSpPr>
        <p:spPr/>
        <p:txBody>
          <a:bodyPr>
            <a:normAutofit fontScale="92500" lnSpcReduction="10000"/>
          </a:bodyPr>
          <a:lstStyle/>
          <a:p>
            <a:r>
              <a:rPr lang="pl-PL" altLang="pl-PL" sz="1900" b="1" dirty="0">
                <a:solidFill>
                  <a:schemeClr val="bg2">
                    <a:lumMod val="50000"/>
                  </a:schemeClr>
                </a:solidFill>
              </a:rPr>
              <a:t>Rozmówca. </a:t>
            </a:r>
            <a:r>
              <a:rPr lang="pl-PL" altLang="pl-PL" sz="1900" dirty="0">
                <a:solidFill>
                  <a:schemeClr val="tx1"/>
                </a:solidFill>
              </a:rPr>
              <a:t>Osoba szukająca pomocy ma jasno określony cel zmiany, która chce osiągnąć i trafia do osoby, która jest kompetentna i jest gotowa udzielić pomocy w osiągnięciu tego właśnie celu. </a:t>
            </a:r>
          </a:p>
          <a:p>
            <a:r>
              <a:rPr lang="pl-PL" altLang="pl-PL" sz="1900" b="1" dirty="0">
                <a:solidFill>
                  <a:schemeClr val="bg2">
                    <a:lumMod val="50000"/>
                  </a:schemeClr>
                </a:solidFill>
              </a:rPr>
              <a:t>Instytucja: </a:t>
            </a:r>
            <a:r>
              <a:rPr lang="pl-PL" altLang="pl-PL" sz="1900" dirty="0">
                <a:solidFill>
                  <a:schemeClr val="tx1"/>
                </a:solidFill>
              </a:rPr>
              <a:t>Kierunek jest uwarunkowany i ograniczony funkcją instytucji. Osoba trafiająca do takiej instytucji może jednak nie do końca orientować się w przedmiocie ich działania, mieć trudności z zaakceptowaniem procedur w nich obowiązujących lub po prostu tkwić w ambiwalencji dotyczącej przedmiotu zmiany. </a:t>
            </a:r>
          </a:p>
          <a:p>
            <a:pPr marL="82296" indent="0">
              <a:buNone/>
            </a:pPr>
            <a:r>
              <a:rPr lang="pl-PL" sz="1900" i="1" dirty="0">
                <a:solidFill>
                  <a:schemeClr val="tx1"/>
                </a:solidFill>
              </a:rPr>
              <a:t>Tu też jest miejsce na wybór i autonomię!</a:t>
            </a:r>
          </a:p>
          <a:p>
            <a:r>
              <a:rPr lang="pl-PL" altLang="pl-PL" sz="1900" b="1" dirty="0">
                <a:solidFill>
                  <a:schemeClr val="bg2">
                    <a:lumMod val="50000"/>
                  </a:schemeClr>
                </a:solidFill>
              </a:rPr>
              <a:t>Specjalista: wiedza i doświadczenie kliniczne. </a:t>
            </a:r>
          </a:p>
          <a:p>
            <a:r>
              <a:rPr lang="pl-PL" altLang="pl-PL" sz="1900" dirty="0">
                <a:solidFill>
                  <a:schemeClr val="tx1"/>
                </a:solidFill>
              </a:rPr>
              <a:t>Osoby poszukujące pomocy u specjalistów nie zawsze dostrzegają związek pomiędzy ich problemami, a źródłami tych problemów. Kiedy je widzą, nie zawsze akceptują konieczność podjęcia zmian, które usuną te źródła lub mają wątpliwości, co do priorytetów dot. koniecznych zmian. Rolą osoby pomagającej może być pomoc w dostrzeżeniu tych zależności i wzmocnieniu motywacji do zmiany.</a:t>
            </a:r>
          </a:p>
          <a:p>
            <a:pPr marL="82296" indent="0" algn="ctr">
              <a:buNone/>
            </a:pPr>
            <a:r>
              <a:rPr lang="pl-PL" sz="1900" b="1" i="1" dirty="0">
                <a:solidFill>
                  <a:schemeClr val="bg2">
                    <a:lumMod val="50000"/>
                  </a:schemeClr>
                </a:solidFill>
              </a:rPr>
              <a:t>Pomagaj dostrzec kierunek, ale nie wyznaczaj go za rozmówcę! </a:t>
            </a:r>
            <a:br>
              <a:rPr lang="pl-PL" sz="1900" b="1" i="1" dirty="0">
                <a:solidFill>
                  <a:schemeClr val="bg2">
                    <a:lumMod val="50000"/>
                  </a:schemeClr>
                </a:solidFill>
              </a:rPr>
            </a:br>
            <a:r>
              <a:rPr lang="pl-PL" sz="1900" b="1" i="1" dirty="0">
                <a:solidFill>
                  <a:schemeClr val="bg2">
                    <a:lumMod val="50000"/>
                  </a:schemeClr>
                </a:solidFill>
              </a:rPr>
              <a:t>Uszanuj, jeśli chce iść inną drogą albo nie jest jeszcze gotowy.</a:t>
            </a:r>
          </a:p>
          <a:p>
            <a:pPr marL="82296" indent="0">
              <a:buNone/>
            </a:pPr>
            <a:endParaRPr lang="pl-PL" sz="2000" i="1" dirty="0">
              <a:solidFill>
                <a:schemeClr val="tx1"/>
              </a:solidFill>
            </a:endParaRPr>
          </a:p>
          <a:p>
            <a:endParaRPr lang="pl-PL" altLang="pl-PL" sz="2000" dirty="0">
              <a:solidFill>
                <a:schemeClr val="tx1"/>
              </a:solidFill>
              <a:latin typeface="Calibri" panose="020F0502020204030204" pitchFamily="34" charset="0"/>
            </a:endParaRPr>
          </a:p>
          <a:p>
            <a:endParaRPr lang="pl-PL" dirty="0"/>
          </a:p>
        </p:txBody>
      </p:sp>
      <p:sp>
        <p:nvSpPr>
          <p:cNvPr id="6" name="Symbol zastępczy stopki 5">
            <a:extLst>
              <a:ext uri="{FF2B5EF4-FFF2-40B4-BE49-F238E27FC236}">
                <a16:creationId xmlns:a16="http://schemas.microsoft.com/office/drawing/2014/main" id="{3C2494D6-63E4-635D-8791-E9F9BB5C29B7}"/>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polskie)str. 137</a:t>
            </a:r>
          </a:p>
        </p:txBody>
      </p:sp>
    </p:spTree>
    <p:extLst>
      <p:ext uri="{BB962C8B-B14F-4D97-AF65-F5344CB8AC3E}">
        <p14:creationId xmlns:p14="http://schemas.microsoft.com/office/powerpoint/2010/main" val="1575582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98781CE-A604-9473-1E02-21B3345651F0}"/>
              </a:ext>
            </a:extLst>
          </p:cNvPr>
          <p:cNvSpPr>
            <a:spLocks noGrp="1"/>
          </p:cNvSpPr>
          <p:nvPr>
            <p:ph type="title"/>
          </p:nvPr>
        </p:nvSpPr>
        <p:spPr>
          <a:xfrm>
            <a:off x="1097280" y="849086"/>
            <a:ext cx="6718663" cy="888274"/>
          </a:xfrm>
        </p:spPr>
        <p:txBody>
          <a:bodyPr>
            <a:normAutofit/>
          </a:bodyPr>
          <a:lstStyle/>
          <a:p>
            <a:r>
              <a:rPr lang="pl-PL" sz="3200" b="1" dirty="0">
                <a:solidFill>
                  <a:schemeClr val="bg2">
                    <a:lumMod val="50000"/>
                  </a:schemeClr>
                </a:solidFill>
              </a:rPr>
              <a:t>Trzy scenariusze ukierunkowywania</a:t>
            </a:r>
          </a:p>
        </p:txBody>
      </p:sp>
      <p:sp>
        <p:nvSpPr>
          <p:cNvPr id="3" name="Symbol zastępczy zawartości 2">
            <a:extLst>
              <a:ext uri="{FF2B5EF4-FFF2-40B4-BE49-F238E27FC236}">
                <a16:creationId xmlns:a16="http://schemas.microsoft.com/office/drawing/2014/main" id="{E8B127CB-B531-7043-C70E-B8D6EAB1095E}"/>
              </a:ext>
            </a:extLst>
          </p:cNvPr>
          <p:cNvSpPr>
            <a:spLocks noGrp="1"/>
          </p:cNvSpPr>
          <p:nvPr>
            <p:ph idx="1"/>
          </p:nvPr>
        </p:nvSpPr>
        <p:spPr>
          <a:xfrm>
            <a:off x="1097279" y="2585963"/>
            <a:ext cx="8220891" cy="2534678"/>
          </a:xfrm>
        </p:spPr>
        <p:txBody>
          <a:bodyPr>
            <a:normAutofit/>
          </a:bodyPr>
          <a:lstStyle/>
          <a:p>
            <a:r>
              <a:rPr lang="pl-PL" b="1" i="0" dirty="0">
                <a:solidFill>
                  <a:schemeClr val="bg2">
                    <a:lumMod val="50000"/>
                  </a:schemeClr>
                </a:solidFill>
                <a:effectLst/>
              </a:rPr>
              <a:t>Jasny kierunek </a:t>
            </a:r>
            <a:r>
              <a:rPr lang="pl-PL" b="0" i="0" dirty="0">
                <a:effectLst/>
              </a:rPr>
              <a:t>– „Wiem dokąd zmierzamy, kierunek jest jasny.”</a:t>
            </a:r>
            <a:br>
              <a:rPr lang="pl-PL" b="0" i="0" dirty="0">
                <a:effectLst/>
              </a:rPr>
            </a:br>
            <a:endParaRPr lang="pl-PL" b="0" i="0" dirty="0">
              <a:effectLst/>
            </a:endParaRPr>
          </a:p>
          <a:p>
            <a:r>
              <a:rPr lang="pl-PL" b="1" i="0" dirty="0">
                <a:solidFill>
                  <a:schemeClr val="bg2">
                    <a:lumMod val="50000"/>
                  </a:schemeClr>
                </a:solidFill>
                <a:effectLst/>
              </a:rPr>
              <a:t>Różne kierunki do wyboru </a:t>
            </a:r>
            <a:r>
              <a:rPr lang="pl-PL" b="0" i="0" dirty="0">
                <a:effectLst/>
              </a:rPr>
              <a:t>– „Jest kilka możliwości i musimy podjąć decyzję.” </a:t>
            </a:r>
            <a:br>
              <a:rPr lang="pl-PL" b="0" i="0" dirty="0">
                <a:effectLst/>
              </a:rPr>
            </a:br>
            <a:r>
              <a:rPr lang="pl-PL" b="0" i="0" dirty="0">
                <a:effectLst/>
              </a:rPr>
              <a:t>Mapowanie</a:t>
            </a:r>
          </a:p>
          <a:p>
            <a:br>
              <a:rPr lang="pl-PL" b="1" i="0" dirty="0">
                <a:solidFill>
                  <a:schemeClr val="bg2">
                    <a:lumMod val="50000"/>
                  </a:schemeClr>
                </a:solidFill>
                <a:effectLst/>
              </a:rPr>
            </a:br>
            <a:r>
              <a:rPr lang="pl-PL" b="1" i="0" dirty="0">
                <a:solidFill>
                  <a:schemeClr val="bg2">
                    <a:lumMod val="50000"/>
                  </a:schemeClr>
                </a:solidFill>
                <a:effectLst/>
              </a:rPr>
              <a:t>Niejasny kierunek </a:t>
            </a:r>
            <a:r>
              <a:rPr lang="pl-PL" b="0" i="0" dirty="0">
                <a:effectLst/>
              </a:rPr>
              <a:t>– „Kierunek jest niejasny i musimy dokonać eksploracji.”</a:t>
            </a:r>
            <a:br>
              <a:rPr lang="pl-PL" dirty="0"/>
            </a:br>
            <a:r>
              <a:rPr lang="pl-PL" dirty="0"/>
              <a:t>Orientowanie</a:t>
            </a:r>
            <a:endParaRPr lang="pl-PL" i="1" dirty="0"/>
          </a:p>
        </p:txBody>
      </p:sp>
      <p:sp>
        <p:nvSpPr>
          <p:cNvPr id="6" name="Symbol zastępczy stopki 5">
            <a:extLst>
              <a:ext uri="{FF2B5EF4-FFF2-40B4-BE49-F238E27FC236}">
                <a16:creationId xmlns:a16="http://schemas.microsoft.com/office/drawing/2014/main" id="{ABE74BC1-B099-050C-B14E-A96D493243DC}"/>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 str.141</a:t>
            </a:r>
          </a:p>
        </p:txBody>
      </p:sp>
    </p:spTree>
    <p:extLst>
      <p:ext uri="{BB962C8B-B14F-4D97-AF65-F5344CB8AC3E}">
        <p14:creationId xmlns:p14="http://schemas.microsoft.com/office/powerpoint/2010/main" val="3973614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ytuł 1">
            <a:extLst>
              <a:ext uri="{FF2B5EF4-FFF2-40B4-BE49-F238E27FC236}">
                <a16:creationId xmlns:a16="http://schemas.microsoft.com/office/drawing/2014/main" id="{87D5553F-366E-41E9-990B-A5D4294D08F3}"/>
              </a:ext>
            </a:extLst>
          </p:cNvPr>
          <p:cNvSpPr>
            <a:spLocks noGrp="1" noChangeArrowheads="1"/>
          </p:cNvSpPr>
          <p:nvPr>
            <p:ph type="title"/>
          </p:nvPr>
        </p:nvSpPr>
        <p:spPr/>
        <p:txBody>
          <a:bodyPr>
            <a:normAutofit/>
          </a:bodyPr>
          <a:lstStyle/>
          <a:p>
            <a:r>
              <a:rPr lang="pl-PL" altLang="pl-PL" sz="3200" b="1" dirty="0">
                <a:solidFill>
                  <a:schemeClr val="bg2">
                    <a:lumMod val="50000"/>
                  </a:schemeClr>
                </a:solidFill>
              </a:rPr>
              <a:t>Cele i wartości</a:t>
            </a:r>
          </a:p>
        </p:txBody>
      </p:sp>
      <p:sp>
        <p:nvSpPr>
          <p:cNvPr id="71683" name="Symbol zastępczy zawartości 2">
            <a:extLst>
              <a:ext uri="{FF2B5EF4-FFF2-40B4-BE49-F238E27FC236}">
                <a16:creationId xmlns:a16="http://schemas.microsoft.com/office/drawing/2014/main" id="{657929A4-6D8B-4670-BD83-9AEDD8D5BB2D}"/>
              </a:ext>
            </a:extLst>
          </p:cNvPr>
          <p:cNvSpPr>
            <a:spLocks noGrp="1" noChangeArrowheads="1"/>
          </p:cNvSpPr>
          <p:nvPr>
            <p:ph idx="1"/>
          </p:nvPr>
        </p:nvSpPr>
        <p:spPr>
          <a:xfrm>
            <a:off x="1205593" y="2188483"/>
            <a:ext cx="9032876" cy="2851603"/>
          </a:xfrm>
        </p:spPr>
        <p:txBody>
          <a:bodyPr/>
          <a:lstStyle/>
          <a:p>
            <a:pPr>
              <a:buFont typeface="Wingdings" panose="05000000000000000000" pitchFamily="2" charset="2"/>
              <a:buChar char="Ø"/>
            </a:pPr>
            <a:r>
              <a:rPr lang="pl-PL" altLang="pl-PL" sz="1800" dirty="0"/>
              <a:t> Poznanie ich jest podstawą poznania osoby.</a:t>
            </a:r>
          </a:p>
          <a:p>
            <a:pPr>
              <a:buFont typeface="Wingdings" panose="05000000000000000000" pitchFamily="2" charset="2"/>
              <a:buChar char="Ø"/>
            </a:pPr>
            <a:r>
              <a:rPr lang="pl-PL" altLang="pl-PL" sz="1800" dirty="0"/>
              <a:t> Zrozumienie, co dana osoba uważa za ważne, pozwala zrozumieć, co ją motywuje.</a:t>
            </a:r>
          </a:p>
          <a:p>
            <a:pPr>
              <a:buFont typeface="Wingdings" panose="05000000000000000000" pitchFamily="2" charset="2"/>
              <a:buChar char="Ø"/>
            </a:pPr>
            <a:r>
              <a:rPr lang="pl-PL" altLang="pl-PL" sz="1800" dirty="0"/>
              <a:t> Pełni kluczową rolę w DM – umożliwia dostrzeżenie rozbieżności między tym, co dana osoba ceni a jej działaniami.</a:t>
            </a:r>
          </a:p>
          <a:p>
            <a:pPr>
              <a:buFont typeface="Wingdings" panose="05000000000000000000" pitchFamily="2" charset="2"/>
              <a:buChar char="Ø"/>
            </a:pPr>
            <a:r>
              <a:rPr lang="pl-PL" altLang="pl-PL" sz="1800" dirty="0"/>
              <a:t> Konfrontacja, ale nie z druga osoba lecz z samym sobą.</a:t>
            </a:r>
          </a:p>
          <a:p>
            <a:pPr>
              <a:buFont typeface="Wingdings" panose="05000000000000000000" pitchFamily="2" charset="2"/>
              <a:buChar char="Ø"/>
            </a:pPr>
            <a:r>
              <a:rPr lang="pl-PL" altLang="pl-PL" sz="1800" dirty="0"/>
              <a:t> We wspierającym i dowartościowujący środowisku, bez zagrożenia oceną i krytyką, ludzie mogą stawić czoła niezgodności własnych </a:t>
            </a:r>
            <a:r>
              <a:rPr lang="pl-PL" altLang="pl-PL" sz="1800" dirty="0" err="1"/>
              <a:t>zachowań</a:t>
            </a:r>
            <a:r>
              <a:rPr lang="pl-PL" altLang="pl-PL" sz="1800" dirty="0"/>
              <a:t> z wartościami, które cenią.</a:t>
            </a:r>
          </a:p>
          <a:p>
            <a:pPr marL="0" indent="0">
              <a:buNone/>
            </a:pPr>
            <a:endParaRPr lang="pl-PL" altLang="pl-PL" dirty="0"/>
          </a:p>
        </p:txBody>
      </p:sp>
      <p:sp>
        <p:nvSpPr>
          <p:cNvPr id="4" name="Symbol zastępczy stopki 3">
            <a:extLst>
              <a:ext uri="{FF2B5EF4-FFF2-40B4-BE49-F238E27FC236}">
                <a16:creationId xmlns:a16="http://schemas.microsoft.com/office/drawing/2014/main" id="{545B959D-7AB8-9D15-3F25-74FC9CFEB381}"/>
              </a:ext>
            </a:extLst>
          </p:cNvPr>
          <p:cNvSpPr>
            <a:spLocks noGrp="1"/>
          </p:cNvSpPr>
          <p:nvPr>
            <p:ph type="ftr" sz="quarter" idx="11"/>
          </p:nvPr>
        </p:nvSpPr>
        <p:spPr/>
        <p:txBody>
          <a:bodyPr/>
          <a:lstStyle/>
          <a:p>
            <a:r>
              <a:rPr lang="pl-PL" dirty="0">
                <a:solidFill>
                  <a:schemeClr val="bg1"/>
                </a:solidFill>
              </a:rPr>
              <a:t>Na podstawie: W.R. Miller , S. </a:t>
            </a:r>
            <a:r>
              <a:rPr lang="pl-PL" dirty="0" err="1">
                <a:solidFill>
                  <a:schemeClr val="bg1"/>
                </a:solidFill>
              </a:rPr>
              <a:t>Rollnick</a:t>
            </a:r>
            <a:r>
              <a:rPr lang="pl-PL" dirty="0">
                <a:solidFill>
                  <a:schemeClr val="bg1"/>
                </a:solidFill>
              </a:rPr>
              <a:t> „ Dialog motywujący. Jak pomóc ludziom w zmianie”, WUJ, 2014 (wyd. polskie)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8A98261-3110-2B92-CEDF-3D35162817A4}"/>
              </a:ext>
            </a:extLst>
          </p:cNvPr>
          <p:cNvSpPr>
            <a:spLocks noGrp="1"/>
          </p:cNvSpPr>
          <p:nvPr>
            <p:ph type="title"/>
          </p:nvPr>
        </p:nvSpPr>
        <p:spPr/>
        <p:txBody>
          <a:bodyPr>
            <a:normAutofit/>
          </a:bodyPr>
          <a:lstStyle/>
          <a:p>
            <a:r>
              <a:rPr lang="pl-PL" sz="3200" b="1" dirty="0">
                <a:solidFill>
                  <a:schemeClr val="bg2">
                    <a:lumMod val="50000"/>
                  </a:schemeClr>
                </a:solidFill>
              </a:rPr>
              <a:t>KLUCZOWE ELEMENTY DM </a:t>
            </a:r>
            <a:br>
              <a:rPr lang="pl-PL" sz="3200" b="1" dirty="0">
                <a:solidFill>
                  <a:schemeClr val="bg2">
                    <a:lumMod val="75000"/>
                  </a:schemeClr>
                </a:solidFill>
              </a:rPr>
            </a:br>
            <a:endParaRPr lang="pl-PL" sz="3200" b="1" dirty="0">
              <a:solidFill>
                <a:schemeClr val="bg2">
                  <a:lumMod val="75000"/>
                </a:schemeClr>
              </a:solidFill>
            </a:endParaRPr>
          </a:p>
        </p:txBody>
      </p:sp>
      <p:sp>
        <p:nvSpPr>
          <p:cNvPr id="3" name="Symbol zastępczy zawartości 2">
            <a:extLst>
              <a:ext uri="{FF2B5EF4-FFF2-40B4-BE49-F238E27FC236}">
                <a16:creationId xmlns:a16="http://schemas.microsoft.com/office/drawing/2014/main" id="{41096DEB-C039-7E80-160E-29FD0C2158F4}"/>
              </a:ext>
            </a:extLst>
          </p:cNvPr>
          <p:cNvSpPr>
            <a:spLocks noGrp="1"/>
          </p:cNvSpPr>
          <p:nvPr>
            <p:ph idx="1"/>
          </p:nvPr>
        </p:nvSpPr>
        <p:spPr>
          <a:xfrm>
            <a:off x="1280160" y="2327717"/>
            <a:ext cx="9429404" cy="3227955"/>
          </a:xfrm>
        </p:spPr>
        <p:txBody>
          <a:bodyPr>
            <a:normAutofit fontScale="92500" lnSpcReduction="10000"/>
          </a:bodyPr>
          <a:lstStyle/>
          <a:p>
            <a:pPr>
              <a:buFont typeface="Wingdings" panose="05000000000000000000" pitchFamily="2" charset="2"/>
              <a:buChar char="ü"/>
            </a:pPr>
            <a:r>
              <a:rPr lang="pl-PL" sz="1800" dirty="0"/>
              <a:t> Duch DM,</a:t>
            </a:r>
          </a:p>
          <a:p>
            <a:pPr>
              <a:buFont typeface="Wingdings" panose="05000000000000000000" pitchFamily="2" charset="2"/>
              <a:buChar char="ü"/>
            </a:pPr>
            <a:r>
              <a:rPr lang="pl-PL" sz="1800" dirty="0"/>
              <a:t> Dowartościowania,</a:t>
            </a:r>
          </a:p>
          <a:p>
            <a:pPr>
              <a:buFont typeface="Wingdings" panose="05000000000000000000" pitchFamily="2" charset="2"/>
              <a:buChar char="ü"/>
            </a:pPr>
            <a:r>
              <a:rPr lang="pl-PL" sz="1800" dirty="0"/>
              <a:t> Rozwijanie języka zmiany,</a:t>
            </a:r>
          </a:p>
          <a:p>
            <a:pPr>
              <a:buFont typeface="Wingdings" panose="05000000000000000000" pitchFamily="2" charset="2"/>
              <a:buChar char="ü"/>
            </a:pPr>
            <a:r>
              <a:rPr lang="pl-PL" sz="1800" dirty="0"/>
              <a:t> Tonowanie języka podtrzymania,</a:t>
            </a:r>
          </a:p>
          <a:p>
            <a:pPr>
              <a:buFont typeface="Wingdings" panose="05000000000000000000" pitchFamily="2" charset="2"/>
              <a:buChar char="ü"/>
            </a:pPr>
            <a:r>
              <a:rPr lang="pl-PL" sz="1800" dirty="0"/>
              <a:t> Pogłębianie </a:t>
            </a:r>
            <a:r>
              <a:rPr lang="pl-PL" sz="1800" dirty="0" err="1"/>
              <a:t>odzwierciedleń</a:t>
            </a:r>
            <a:r>
              <a:rPr lang="pl-PL" sz="1800" dirty="0"/>
              <a:t>.</a:t>
            </a:r>
          </a:p>
          <a:p>
            <a:pPr marL="0" indent="0">
              <a:buNone/>
            </a:pPr>
            <a:endParaRPr lang="pl-PL" sz="1800" dirty="0"/>
          </a:p>
          <a:p>
            <a:pPr marL="0" indent="0">
              <a:buNone/>
            </a:pPr>
            <a:r>
              <a:rPr lang="pl-PL" sz="1800" dirty="0"/>
              <a:t>Podczas szkolenia dla nowych trenerów DM – członków międzynarodowej organizacji </a:t>
            </a:r>
            <a:r>
              <a:rPr lang="pl-PL" sz="1800" dirty="0" err="1"/>
              <a:t>Motivational</a:t>
            </a:r>
            <a:r>
              <a:rPr lang="pl-PL" sz="1800" dirty="0"/>
              <a:t> </a:t>
            </a:r>
            <a:r>
              <a:rPr lang="pl-PL" sz="1800" dirty="0" err="1"/>
              <a:t>Interviewing</a:t>
            </a:r>
            <a:r>
              <a:rPr lang="pl-PL" sz="1800" dirty="0"/>
              <a:t> Network of </a:t>
            </a:r>
            <a:r>
              <a:rPr lang="pl-PL" sz="1800" dirty="0" err="1"/>
              <a:t>Trainers</a:t>
            </a:r>
            <a:r>
              <a:rPr lang="pl-PL" sz="1800" dirty="0"/>
              <a:t> w 2023 r. w Kopenhadze Wiliam Miller i Stephen </a:t>
            </a:r>
            <a:r>
              <a:rPr lang="pl-PL" sz="1800" dirty="0" err="1"/>
              <a:t>Rollnick</a:t>
            </a:r>
            <a:r>
              <a:rPr lang="pl-PL" sz="1800" dirty="0"/>
              <a:t> wskazali te obszary jako najważniejsze do uczenia i rozwijania.</a:t>
            </a:r>
          </a:p>
          <a:p>
            <a:endParaRPr lang="pl-PL" dirty="0"/>
          </a:p>
        </p:txBody>
      </p:sp>
    </p:spTree>
    <p:extLst>
      <p:ext uri="{BB962C8B-B14F-4D97-AF65-F5344CB8AC3E}">
        <p14:creationId xmlns:p14="http://schemas.microsoft.com/office/powerpoint/2010/main" val="3932807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FF8F05-9763-4B8E-9C14-F938CE6C025C}"/>
              </a:ext>
            </a:extLst>
          </p:cNvPr>
          <p:cNvSpPr>
            <a:spLocks noGrp="1"/>
          </p:cNvSpPr>
          <p:nvPr>
            <p:ph type="title"/>
          </p:nvPr>
        </p:nvSpPr>
        <p:spPr/>
        <p:txBody>
          <a:bodyPr>
            <a:normAutofit/>
          </a:bodyPr>
          <a:lstStyle/>
          <a:p>
            <a:r>
              <a:rPr lang="pl-PL" sz="3200" b="1" dirty="0">
                <a:solidFill>
                  <a:schemeClr val="bg2">
                    <a:lumMod val="50000"/>
                  </a:schemeClr>
                </a:solidFill>
              </a:rPr>
              <a:t>Ku pamięci…</a:t>
            </a:r>
          </a:p>
        </p:txBody>
      </p:sp>
      <p:sp>
        <p:nvSpPr>
          <p:cNvPr id="3" name="Symbol zastępczy zawartości 2">
            <a:extLst>
              <a:ext uri="{FF2B5EF4-FFF2-40B4-BE49-F238E27FC236}">
                <a16:creationId xmlns:a16="http://schemas.microsoft.com/office/drawing/2014/main" id="{697C49BD-E2C3-4098-B4AC-C35E210010C5}"/>
              </a:ext>
            </a:extLst>
          </p:cNvPr>
          <p:cNvSpPr>
            <a:spLocks noGrp="1"/>
          </p:cNvSpPr>
          <p:nvPr>
            <p:ph idx="1"/>
          </p:nvPr>
        </p:nvSpPr>
        <p:spPr>
          <a:xfrm>
            <a:off x="1066800" y="2850873"/>
            <a:ext cx="10058400" cy="1919909"/>
          </a:xfrm>
        </p:spPr>
        <p:txBody>
          <a:bodyPr>
            <a:normAutofit lnSpcReduction="10000"/>
          </a:bodyPr>
          <a:lstStyle/>
          <a:p>
            <a:pPr algn="ctr" eaLnBrk="1" hangingPunct="1">
              <a:lnSpc>
                <a:spcPct val="150000"/>
              </a:lnSpc>
            </a:pPr>
            <a:r>
              <a:rPr lang="pl-PL" dirty="0">
                <a:solidFill>
                  <a:schemeClr val="tx1"/>
                </a:solidFill>
              </a:rPr>
              <a:t>Kluczowym celem DM jest </a:t>
            </a:r>
            <a:r>
              <a:rPr lang="pl-PL" b="1" dirty="0">
                <a:solidFill>
                  <a:schemeClr val="bg2">
                    <a:lumMod val="50000"/>
                  </a:schemeClr>
                </a:solidFill>
              </a:rPr>
              <a:t>zwiększanie wewnętrznej motywacji do zmiany</a:t>
            </a:r>
            <a:r>
              <a:rPr lang="pl-PL" dirty="0">
                <a:solidFill>
                  <a:schemeClr val="tx1"/>
                </a:solidFill>
              </a:rPr>
              <a:t>, </a:t>
            </a:r>
            <a:br>
              <a:rPr lang="pl-PL" dirty="0">
                <a:solidFill>
                  <a:schemeClr val="tx1"/>
                </a:solidFill>
              </a:rPr>
            </a:br>
            <a:r>
              <a:rPr lang="pl-PL" dirty="0">
                <a:solidFill>
                  <a:schemeClr val="tx1"/>
                </a:solidFill>
              </a:rPr>
              <a:t>czyli takiej która wyrasta z </a:t>
            </a:r>
            <a:r>
              <a:rPr lang="pl-PL" b="1" dirty="0">
                <a:solidFill>
                  <a:schemeClr val="bg2">
                    <a:lumMod val="50000"/>
                  </a:schemeClr>
                </a:solidFill>
              </a:rPr>
              <a:t>celów i wartości człowieka</a:t>
            </a:r>
            <a:r>
              <a:rPr lang="pl-PL" dirty="0">
                <a:solidFill>
                  <a:schemeClr val="tx1"/>
                </a:solidFill>
              </a:rPr>
              <a:t>, </a:t>
            </a:r>
            <a:br>
              <a:rPr lang="pl-PL" dirty="0">
                <a:solidFill>
                  <a:schemeClr val="tx1"/>
                </a:solidFill>
              </a:rPr>
            </a:br>
            <a:r>
              <a:rPr lang="pl-PL" dirty="0">
                <a:solidFill>
                  <a:schemeClr val="tx1"/>
                </a:solidFill>
              </a:rPr>
              <a:t>a nie z zewnętrznych źródeł takich jak cudza perswazja, nakłanianie </a:t>
            </a:r>
            <a:br>
              <a:rPr lang="pl-PL" dirty="0">
                <a:solidFill>
                  <a:schemeClr val="tx1"/>
                </a:solidFill>
              </a:rPr>
            </a:br>
            <a:r>
              <a:rPr lang="pl-PL" dirty="0">
                <a:solidFill>
                  <a:schemeClr val="tx1"/>
                </a:solidFill>
              </a:rPr>
              <a:t>lub przymuszanie osoby do zmiany.” </a:t>
            </a:r>
          </a:p>
          <a:p>
            <a:pPr eaLnBrk="1" hangingPunct="1"/>
            <a:endParaRPr lang="pl-PL" sz="1800" dirty="0">
              <a:solidFill>
                <a:schemeClr val="tx1"/>
              </a:solidFill>
            </a:endParaRPr>
          </a:p>
          <a:p>
            <a:pPr eaLnBrk="1" hangingPunct="1"/>
            <a:endParaRPr lang="pl-PL" sz="1800" dirty="0">
              <a:solidFill>
                <a:schemeClr val="tx1"/>
              </a:solidFill>
            </a:endParaRPr>
          </a:p>
          <a:p>
            <a:pPr eaLnBrk="1" hangingPunct="1"/>
            <a:endParaRPr lang="pl-PL" sz="1800" dirty="0">
              <a:solidFill>
                <a:schemeClr val="tx1"/>
              </a:solidFill>
            </a:endParaRPr>
          </a:p>
          <a:p>
            <a:pPr>
              <a:buNone/>
            </a:pPr>
            <a:endParaRPr lang="pl-PL" sz="1800" dirty="0">
              <a:solidFill>
                <a:schemeClr val="bg1">
                  <a:lumMod val="65000"/>
                </a:schemeClr>
              </a:solidFill>
            </a:endParaRPr>
          </a:p>
          <a:p>
            <a:endParaRPr lang="pl-PL" dirty="0"/>
          </a:p>
        </p:txBody>
      </p:sp>
      <p:sp>
        <p:nvSpPr>
          <p:cNvPr id="4" name="Prostokąt 3">
            <a:extLst>
              <a:ext uri="{FF2B5EF4-FFF2-40B4-BE49-F238E27FC236}">
                <a16:creationId xmlns:a16="http://schemas.microsoft.com/office/drawing/2014/main" id="{6B265F49-0C11-48F4-B731-0C92D729ADAE}"/>
              </a:ext>
            </a:extLst>
          </p:cNvPr>
          <p:cNvSpPr/>
          <p:nvPr/>
        </p:nvSpPr>
        <p:spPr>
          <a:xfrm>
            <a:off x="888558" y="6355953"/>
            <a:ext cx="8520485" cy="430887"/>
          </a:xfrm>
          <a:prstGeom prst="rect">
            <a:avLst/>
          </a:prstGeom>
        </p:spPr>
        <p:txBody>
          <a:bodyPr wrap="square">
            <a:spAutoFit/>
          </a:bodyPr>
          <a:lstStyle/>
          <a:p>
            <a:pPr>
              <a:buNone/>
            </a:pPr>
            <a:r>
              <a:rPr lang="pl-PL" sz="1100" dirty="0" err="1">
                <a:solidFill>
                  <a:schemeClr val="bg1"/>
                </a:solidFill>
              </a:rPr>
              <a:t>Motivational</a:t>
            </a:r>
            <a:r>
              <a:rPr lang="pl-PL" sz="1100" dirty="0">
                <a:solidFill>
                  <a:schemeClr val="bg1"/>
                </a:solidFill>
              </a:rPr>
              <a:t> </a:t>
            </a:r>
            <a:r>
              <a:rPr lang="pl-PL" sz="1100" dirty="0" err="1">
                <a:solidFill>
                  <a:schemeClr val="bg1"/>
                </a:solidFill>
              </a:rPr>
              <a:t>Interviewing</a:t>
            </a:r>
            <a:r>
              <a:rPr lang="pl-PL" sz="1100" dirty="0">
                <a:solidFill>
                  <a:schemeClr val="bg1"/>
                </a:solidFill>
              </a:rPr>
              <a:t> in the </a:t>
            </a:r>
            <a:r>
              <a:rPr lang="pl-PL" sz="1100" dirty="0" err="1">
                <a:solidFill>
                  <a:schemeClr val="bg1"/>
                </a:solidFill>
              </a:rPr>
              <a:t>Treatment</a:t>
            </a:r>
            <a:r>
              <a:rPr lang="pl-PL" sz="1100" dirty="0">
                <a:solidFill>
                  <a:schemeClr val="bg1"/>
                </a:solidFill>
              </a:rPr>
              <a:t> of </a:t>
            </a:r>
            <a:r>
              <a:rPr lang="pl-PL" sz="1100" dirty="0" err="1">
                <a:solidFill>
                  <a:schemeClr val="bg1"/>
                </a:solidFill>
              </a:rPr>
              <a:t>Psychological</a:t>
            </a:r>
            <a:r>
              <a:rPr lang="pl-PL" sz="1100" dirty="0">
                <a:solidFill>
                  <a:schemeClr val="bg1"/>
                </a:solidFill>
              </a:rPr>
              <a:t> </a:t>
            </a:r>
            <a:r>
              <a:rPr lang="pl-PL" sz="1100" dirty="0" err="1">
                <a:solidFill>
                  <a:schemeClr val="bg1"/>
                </a:solidFill>
              </a:rPr>
              <a:t>Problems</a:t>
            </a:r>
            <a:r>
              <a:rPr lang="pl-PL" sz="1100" dirty="0">
                <a:solidFill>
                  <a:schemeClr val="bg1"/>
                </a:solidFill>
              </a:rPr>
              <a:t>, polskie wydanie pt. Dialog motywujący w terapii problemów psychologicznych, red.: H. </a:t>
            </a:r>
            <a:r>
              <a:rPr lang="pl-PL" sz="1100" dirty="0" err="1">
                <a:solidFill>
                  <a:schemeClr val="bg1"/>
                </a:solidFill>
              </a:rPr>
              <a:t>Arkowitz</a:t>
            </a:r>
            <a:r>
              <a:rPr lang="pl-PL" sz="1100" dirty="0">
                <a:solidFill>
                  <a:schemeClr val="bg1"/>
                </a:solidFill>
              </a:rPr>
              <a:t>, W. Miller, S. </a:t>
            </a:r>
            <a:r>
              <a:rPr lang="pl-PL" sz="1100" dirty="0" err="1">
                <a:solidFill>
                  <a:schemeClr val="bg1"/>
                </a:solidFill>
              </a:rPr>
              <a:t>Rollnick</a:t>
            </a:r>
            <a:r>
              <a:rPr lang="pl-PL" sz="1100" dirty="0">
                <a:solidFill>
                  <a:schemeClr val="bg1"/>
                </a:solidFill>
              </a:rPr>
              <a:t>, Wydawnictwo Uniwersytetu Jagiellońskiego, 2017 </a:t>
            </a:r>
          </a:p>
        </p:txBody>
      </p:sp>
    </p:spTree>
    <p:extLst>
      <p:ext uri="{BB962C8B-B14F-4D97-AF65-F5344CB8AC3E}">
        <p14:creationId xmlns:p14="http://schemas.microsoft.com/office/powerpoint/2010/main" val="26605645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AE2D91-51D8-4556-8AE4-25CDA2BF3C9B}"/>
              </a:ext>
            </a:extLst>
          </p:cNvPr>
          <p:cNvSpPr>
            <a:spLocks noGrp="1"/>
          </p:cNvSpPr>
          <p:nvPr>
            <p:ph type="title"/>
          </p:nvPr>
        </p:nvSpPr>
        <p:spPr/>
        <p:txBody>
          <a:bodyPr>
            <a:normAutofit/>
          </a:bodyPr>
          <a:lstStyle/>
          <a:p>
            <a:r>
              <a:rPr lang="pl-PL" sz="4000" b="1" dirty="0"/>
              <a:t>Gdzie uczyć się DIALOGU MOTYWUJĄCEGO?</a:t>
            </a:r>
          </a:p>
        </p:txBody>
      </p:sp>
      <p:sp>
        <p:nvSpPr>
          <p:cNvPr id="3" name="Symbol zastępczy zawartości 2">
            <a:extLst>
              <a:ext uri="{FF2B5EF4-FFF2-40B4-BE49-F238E27FC236}">
                <a16:creationId xmlns:a16="http://schemas.microsoft.com/office/drawing/2014/main" id="{DEE0FE8B-4F85-4AD2-9B71-FFC6098D1F1F}"/>
              </a:ext>
            </a:extLst>
          </p:cNvPr>
          <p:cNvSpPr>
            <a:spLocks noGrp="1"/>
          </p:cNvSpPr>
          <p:nvPr>
            <p:ph idx="1"/>
          </p:nvPr>
        </p:nvSpPr>
        <p:spPr>
          <a:xfrm>
            <a:off x="1097280" y="1845734"/>
            <a:ext cx="10180320" cy="4250266"/>
          </a:xfrm>
        </p:spPr>
        <p:txBody>
          <a:bodyPr>
            <a:normAutofit fontScale="92500" lnSpcReduction="20000"/>
          </a:bodyPr>
          <a:lstStyle/>
          <a:p>
            <a:pPr marL="0" indent="0" algn="ctr">
              <a:buNone/>
            </a:pPr>
            <a:endParaRPr lang="pl-PL" b="1" dirty="0"/>
          </a:p>
          <a:p>
            <a:pPr algn="ctr">
              <a:lnSpc>
                <a:spcPct val="110000"/>
              </a:lnSpc>
              <a:spcBef>
                <a:spcPts val="0"/>
              </a:spcBef>
              <a:spcAft>
                <a:spcPts val="0"/>
              </a:spcAft>
            </a:pPr>
            <a:r>
              <a:rPr lang="pl-PL" sz="2800" b="1" dirty="0">
                <a:solidFill>
                  <a:schemeClr val="bg2">
                    <a:lumMod val="50000"/>
                  </a:schemeClr>
                </a:solidFill>
              </a:rPr>
              <a:t>STUDIUM DIALOGU MOTYWUJĄCEGO </a:t>
            </a:r>
          </a:p>
          <a:p>
            <a:pPr algn="ctr">
              <a:lnSpc>
                <a:spcPct val="110000"/>
              </a:lnSpc>
              <a:spcBef>
                <a:spcPts val="0"/>
              </a:spcBef>
              <a:spcAft>
                <a:spcPts val="0"/>
              </a:spcAft>
            </a:pPr>
            <a:r>
              <a:rPr lang="pl-PL" b="1" dirty="0">
                <a:solidFill>
                  <a:schemeClr val="bg2">
                    <a:lumMod val="50000"/>
                  </a:schemeClr>
                </a:solidFill>
              </a:rPr>
              <a:t>Polskiego Instytutu Dialogu Motywującego (PIDM)</a:t>
            </a:r>
          </a:p>
          <a:p>
            <a:pPr algn="ctr">
              <a:lnSpc>
                <a:spcPct val="110000"/>
              </a:lnSpc>
              <a:spcBef>
                <a:spcPts val="0"/>
              </a:spcBef>
              <a:spcAft>
                <a:spcPts val="0"/>
              </a:spcAft>
            </a:pPr>
            <a:r>
              <a:rPr lang="pl-PL" dirty="0">
                <a:solidFill>
                  <a:schemeClr val="bg1">
                    <a:lumMod val="50000"/>
                  </a:schemeClr>
                </a:solidFill>
              </a:rPr>
              <a:t>www.pidm.pl</a:t>
            </a:r>
          </a:p>
          <a:p>
            <a:pPr marL="0" indent="0">
              <a:buNone/>
            </a:pPr>
            <a:endParaRPr lang="pl-PL" b="1" dirty="0"/>
          </a:p>
          <a:p>
            <a:pPr>
              <a:buFont typeface="Wingdings" panose="05000000000000000000" pitchFamily="2" charset="2"/>
              <a:buChar char="Ø"/>
            </a:pPr>
            <a:r>
              <a:rPr lang="pl-PL" dirty="0"/>
              <a:t> 6 dwudniowych łączeń on-line,</a:t>
            </a:r>
          </a:p>
          <a:p>
            <a:pPr>
              <a:buFont typeface="Wingdings" panose="05000000000000000000" pitchFamily="2" charset="2"/>
              <a:buChar char="Ø"/>
            </a:pPr>
            <a:r>
              <a:rPr lang="pl-PL" dirty="0"/>
              <a:t> na platformie Zoom, </a:t>
            </a:r>
          </a:p>
          <a:p>
            <a:pPr>
              <a:buFont typeface="Wingdings" panose="05000000000000000000" pitchFamily="2" charset="2"/>
              <a:buChar char="Ø"/>
            </a:pPr>
            <a:r>
              <a:rPr lang="pl-PL" dirty="0"/>
              <a:t> certyfikat PRAKTYKA DM lub TERAPEUTY MOTYWUJĄCEGO,</a:t>
            </a:r>
          </a:p>
          <a:p>
            <a:r>
              <a:rPr lang="pl-PL" dirty="0"/>
              <a:t>ZAPISY: </a:t>
            </a:r>
            <a:r>
              <a:rPr lang="pl-PL" dirty="0">
                <a:hlinkClick r:id="rId2"/>
              </a:rPr>
              <a:t>szkolenia@pidm.pl</a:t>
            </a:r>
            <a:r>
              <a:rPr lang="pl-PL" dirty="0"/>
              <a:t>; tel. 535 524 733 szczegóły na stronie: </a:t>
            </a:r>
            <a:r>
              <a:rPr lang="pl-PL" dirty="0">
                <a:hlinkClick r:id="rId3"/>
              </a:rPr>
              <a:t>www.pidm.pl</a:t>
            </a:r>
            <a:endParaRPr lang="pl-PL" dirty="0"/>
          </a:p>
          <a:p>
            <a:r>
              <a:rPr lang="pl-PL" dirty="0"/>
              <a:t>Obecnie trwa nabór na:</a:t>
            </a:r>
          </a:p>
          <a:p>
            <a:r>
              <a:rPr lang="pl-PL" b="1" dirty="0"/>
              <a:t>edycja nr 30 – zajęcia: SOBOTY I NIEDZIELE – pierwsze łączenie w dniu 08.03.2025r.</a:t>
            </a:r>
            <a:br>
              <a:rPr lang="pl-PL" b="1" dirty="0"/>
            </a:br>
            <a:r>
              <a:rPr lang="pl-PL" b="1" dirty="0"/>
              <a:t>edycja nr 31 – zajęcia: CZWARTKI I PIĄTKI – pierwsze łączenie w dniu 13.03.2025r.</a:t>
            </a:r>
            <a:endParaRPr lang="pl-PL" dirty="0"/>
          </a:p>
        </p:txBody>
      </p:sp>
    </p:spTree>
    <p:extLst>
      <p:ext uri="{BB962C8B-B14F-4D97-AF65-F5344CB8AC3E}">
        <p14:creationId xmlns:p14="http://schemas.microsoft.com/office/powerpoint/2010/main" val="16847251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3A9A578D-9DAE-41D5-874A-F3851358BC60}"/>
              </a:ext>
            </a:extLst>
          </p:cNvPr>
          <p:cNvPicPr>
            <a:picLocks noGrp="1" noChangeAspect="1"/>
          </p:cNvPicPr>
          <p:nvPr>
            <p:ph idx="1"/>
          </p:nvPr>
        </p:nvPicPr>
        <p:blipFill>
          <a:blip r:embed="rId2"/>
          <a:stretch>
            <a:fillRect/>
          </a:stretch>
        </p:blipFill>
        <p:spPr>
          <a:xfrm>
            <a:off x="316928" y="1841706"/>
            <a:ext cx="4382783" cy="4022725"/>
          </a:xfrm>
        </p:spPr>
      </p:pic>
      <p:sp>
        <p:nvSpPr>
          <p:cNvPr id="2" name="Tytuł 1">
            <a:extLst>
              <a:ext uri="{FF2B5EF4-FFF2-40B4-BE49-F238E27FC236}">
                <a16:creationId xmlns:a16="http://schemas.microsoft.com/office/drawing/2014/main" id="{7C5EF7F4-C245-4D01-A3E9-A54C181CD9F3}"/>
              </a:ext>
            </a:extLst>
          </p:cNvPr>
          <p:cNvSpPr>
            <a:spLocks noGrp="1"/>
          </p:cNvSpPr>
          <p:nvPr>
            <p:ph type="title"/>
          </p:nvPr>
        </p:nvSpPr>
        <p:spPr/>
        <p:txBody>
          <a:bodyPr>
            <a:normAutofit/>
          </a:bodyPr>
          <a:lstStyle/>
          <a:p>
            <a:r>
              <a:rPr lang="pl-PL" sz="4400" b="1" dirty="0"/>
              <a:t>Gdzie uczyć się STREETWORKINGU?</a:t>
            </a:r>
          </a:p>
        </p:txBody>
      </p:sp>
      <p:sp>
        <p:nvSpPr>
          <p:cNvPr id="6" name="Prostokąt 5">
            <a:extLst>
              <a:ext uri="{FF2B5EF4-FFF2-40B4-BE49-F238E27FC236}">
                <a16:creationId xmlns:a16="http://schemas.microsoft.com/office/drawing/2014/main" id="{8F88494A-AAA6-4BDC-B94C-C551128B3BF4}"/>
              </a:ext>
            </a:extLst>
          </p:cNvPr>
          <p:cNvSpPr/>
          <p:nvPr/>
        </p:nvSpPr>
        <p:spPr>
          <a:xfrm>
            <a:off x="4866442" y="2305615"/>
            <a:ext cx="6702706" cy="2246769"/>
          </a:xfrm>
          <a:prstGeom prst="rect">
            <a:avLst/>
          </a:prstGeom>
        </p:spPr>
        <p:txBody>
          <a:bodyPr wrap="square">
            <a:spAutoFit/>
          </a:bodyPr>
          <a:lstStyle/>
          <a:p>
            <a:r>
              <a:rPr lang="pl-PL" sz="2000" b="1" dirty="0"/>
              <a:t>Dla kogo?</a:t>
            </a:r>
          </a:p>
          <a:p>
            <a:r>
              <a:rPr lang="pl-PL" sz="2000" dirty="0"/>
              <a:t>Dla już pracujących STREETWORKERÓW i dla tych, którzy chcą dopiero zacząć.</a:t>
            </a:r>
          </a:p>
          <a:p>
            <a:r>
              <a:rPr lang="pl-PL" sz="2000" b="1" dirty="0"/>
              <a:t>Kiedy?</a:t>
            </a:r>
          </a:p>
          <a:p>
            <a:r>
              <a:rPr lang="pl-PL" sz="2000" dirty="0"/>
              <a:t>Marzec – czerwiec 2025r. </a:t>
            </a:r>
            <a:r>
              <a:rPr lang="pl-PL" sz="2000" b="1" dirty="0"/>
              <a:t>Gdzie? </a:t>
            </a:r>
            <a:r>
              <a:rPr lang="pl-PL" sz="2000" dirty="0"/>
              <a:t>Katowice</a:t>
            </a:r>
          </a:p>
          <a:p>
            <a:r>
              <a:rPr lang="pl-PL" sz="2000" b="1" dirty="0"/>
              <a:t>Zapisy:</a:t>
            </a:r>
          </a:p>
          <a:p>
            <a:r>
              <a:rPr lang="pl-PL" sz="2000" dirty="0">
                <a:solidFill>
                  <a:schemeClr val="tx1">
                    <a:lumMod val="95000"/>
                    <a:lumOff val="5000"/>
                  </a:schemeClr>
                </a:solidFill>
                <a:hlinkClick r:id="rId3">
                  <a:extLst>
                    <a:ext uri="{A12FA001-AC4F-418D-AE19-62706E023703}">
                      <ahyp:hlinkClr xmlns:ahyp="http://schemas.microsoft.com/office/drawing/2018/hyperlinkcolor" val="tx"/>
                    </a:ext>
                  </a:extLst>
                </a:hlinkClick>
              </a:rPr>
              <a:t>szkolenia@pidm.pl</a:t>
            </a:r>
            <a:r>
              <a:rPr lang="pl-PL" sz="2000" dirty="0">
                <a:solidFill>
                  <a:schemeClr val="tx1">
                    <a:lumMod val="95000"/>
                    <a:lumOff val="5000"/>
                  </a:schemeClr>
                </a:solidFill>
              </a:rPr>
              <a:t> </a:t>
            </a:r>
            <a:r>
              <a:rPr lang="pl-PL" sz="2000" dirty="0"/>
              <a:t>/ tel. 535 524 733</a:t>
            </a:r>
          </a:p>
        </p:txBody>
      </p:sp>
      <p:sp>
        <p:nvSpPr>
          <p:cNvPr id="7" name="Prostokąt 6">
            <a:extLst>
              <a:ext uri="{FF2B5EF4-FFF2-40B4-BE49-F238E27FC236}">
                <a16:creationId xmlns:a16="http://schemas.microsoft.com/office/drawing/2014/main" id="{C9DDD974-2432-4ACB-ACC5-73A68B9CE047}"/>
              </a:ext>
            </a:extLst>
          </p:cNvPr>
          <p:cNvSpPr/>
          <p:nvPr/>
        </p:nvSpPr>
        <p:spPr>
          <a:xfrm>
            <a:off x="799943" y="5412726"/>
            <a:ext cx="10355737" cy="646331"/>
          </a:xfrm>
          <a:prstGeom prst="rect">
            <a:avLst/>
          </a:prstGeom>
        </p:spPr>
        <p:txBody>
          <a:bodyPr wrap="square">
            <a:spAutoFit/>
          </a:bodyPr>
          <a:lstStyle/>
          <a:p>
            <a:r>
              <a:rPr lang="pl-PL" dirty="0"/>
              <a:t>Zajęcia odbywają się </a:t>
            </a:r>
            <a:r>
              <a:rPr lang="pl-PL" u="sng" dirty="0"/>
              <a:t>stacjonarnie</a:t>
            </a:r>
            <a:r>
              <a:rPr lang="pl-PL" dirty="0"/>
              <a:t>. W ramach szkoły zapraszamy Was do Katowic, do udziału w </a:t>
            </a:r>
            <a:r>
              <a:rPr lang="pl-PL" u="sng" dirty="0"/>
              <a:t>pięciu dwudniowych zjazdach</a:t>
            </a:r>
            <a:r>
              <a:rPr lang="pl-PL" dirty="0"/>
              <a:t>. Każdego dnia szkoleniowego zajęcia zaczynają się o godz. </a:t>
            </a:r>
            <a:r>
              <a:rPr lang="pl-PL" u="sng" dirty="0"/>
              <a:t>9.00, a kończą o 16.30</a:t>
            </a:r>
            <a:r>
              <a:rPr lang="pl-PL" dirty="0"/>
              <a:t>.</a:t>
            </a:r>
          </a:p>
        </p:txBody>
      </p:sp>
    </p:spTree>
    <p:extLst>
      <p:ext uri="{BB962C8B-B14F-4D97-AF65-F5344CB8AC3E}">
        <p14:creationId xmlns:p14="http://schemas.microsoft.com/office/powerpoint/2010/main" val="10947471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7219167-F1F1-BA87-791E-2E7898709D4F}"/>
              </a:ext>
            </a:extLst>
          </p:cNvPr>
          <p:cNvSpPr>
            <a:spLocks noGrp="1"/>
          </p:cNvSpPr>
          <p:nvPr>
            <p:ph type="title"/>
          </p:nvPr>
        </p:nvSpPr>
        <p:spPr/>
        <p:txBody>
          <a:bodyPr>
            <a:normAutofit/>
          </a:bodyPr>
          <a:lstStyle/>
          <a:p>
            <a:r>
              <a:rPr lang="pl-PL" sz="3200" b="1" dirty="0">
                <a:solidFill>
                  <a:schemeClr val="bg2">
                    <a:lumMod val="50000"/>
                  </a:schemeClr>
                </a:solidFill>
              </a:rPr>
              <a:t>PODSUMOWANIE WEBINARU</a:t>
            </a:r>
          </a:p>
        </p:txBody>
      </p:sp>
      <p:pic>
        <p:nvPicPr>
          <p:cNvPr id="4" name="Symbol zastępczy zawartości 3">
            <a:extLst>
              <a:ext uri="{FF2B5EF4-FFF2-40B4-BE49-F238E27FC236}">
                <a16:creationId xmlns:a16="http://schemas.microsoft.com/office/drawing/2014/main" id="{5EC9CAF9-70A1-4883-FBA2-BF47194D5C44}"/>
              </a:ext>
            </a:extLst>
          </p:cNvPr>
          <p:cNvPicPr>
            <a:picLocks noGrp="1" noChangeAspect="1"/>
          </p:cNvPicPr>
          <p:nvPr>
            <p:ph idx="1"/>
          </p:nvPr>
        </p:nvPicPr>
        <p:blipFill>
          <a:blip r:embed="rId2"/>
          <a:stretch>
            <a:fillRect/>
          </a:stretch>
        </p:blipFill>
        <p:spPr>
          <a:xfrm>
            <a:off x="1097280" y="2045769"/>
            <a:ext cx="5192295" cy="4022725"/>
          </a:xfrm>
          <a:prstGeom prst="rect">
            <a:avLst/>
          </a:prstGeom>
        </p:spPr>
      </p:pic>
      <p:sp>
        <p:nvSpPr>
          <p:cNvPr id="5" name="Symbol zastępczy zawartości 2">
            <a:extLst>
              <a:ext uri="{FF2B5EF4-FFF2-40B4-BE49-F238E27FC236}">
                <a16:creationId xmlns:a16="http://schemas.microsoft.com/office/drawing/2014/main" id="{4994248E-406C-7FF6-A4B3-31C8A2859409}"/>
              </a:ext>
            </a:extLst>
          </p:cNvPr>
          <p:cNvSpPr txBox="1">
            <a:spLocks/>
          </p:cNvSpPr>
          <p:nvPr/>
        </p:nvSpPr>
        <p:spPr>
          <a:xfrm>
            <a:off x="6675968" y="2420950"/>
            <a:ext cx="4637653" cy="2491872"/>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pl-PL" sz="7200" dirty="0">
                <a:solidFill>
                  <a:schemeClr val="tx1"/>
                </a:solidFill>
                <a:cs typeface="Arial" panose="020B0604020202020204" pitchFamily="34" charset="0"/>
              </a:rPr>
              <a:t>1) Przygotujcie kartę i długopis.</a:t>
            </a:r>
          </a:p>
          <a:p>
            <a:r>
              <a:rPr lang="pl-PL" sz="7200" dirty="0">
                <a:solidFill>
                  <a:schemeClr val="tx1"/>
                </a:solidFill>
                <a:cs typeface="Arial" panose="020B0604020202020204" pitchFamily="34" charset="0"/>
              </a:rPr>
              <a:t>2) Na kolejnych slajdach będą wyświetlane pytania i możliwe odpowiedzi.</a:t>
            </a:r>
          </a:p>
          <a:p>
            <a:r>
              <a:rPr lang="pl-PL" sz="7200" dirty="0">
                <a:solidFill>
                  <a:schemeClr val="tx1"/>
                </a:solidFill>
                <a:cs typeface="Arial" panose="020B0604020202020204" pitchFamily="34" charset="0"/>
              </a:rPr>
              <a:t>3) Zapisujcie odpowiedzi w pisząc numer pytania i literkę prawidłowej odpowiedzi np. „1b”</a:t>
            </a:r>
          </a:p>
          <a:p>
            <a:r>
              <a:rPr lang="pl-PL" sz="7200" dirty="0">
                <a:solidFill>
                  <a:schemeClr val="tx1"/>
                </a:solidFill>
                <a:cs typeface="Arial" panose="020B0604020202020204" pitchFamily="34" charset="0"/>
              </a:rPr>
              <a:t>4) Pytań jest 10.</a:t>
            </a:r>
          </a:p>
          <a:p>
            <a:r>
              <a:rPr lang="pl-PL" sz="7200" dirty="0">
                <a:solidFill>
                  <a:schemeClr val="tx1"/>
                </a:solidFill>
                <a:cs typeface="Arial" panose="020B0604020202020204" pitchFamily="34" charset="0"/>
              </a:rPr>
              <a:t>5) Na ostatnim slajdzie zostaną wyświetlone prawidłowe odpowiedzi, otrzymacie prezentacje po zajęciach, więc spokojnie będziecie mogli sprawdzić jak Wam poszło </a:t>
            </a:r>
            <a:r>
              <a:rPr lang="pl-PL" sz="7200" dirty="0">
                <a:solidFill>
                  <a:schemeClr val="accent4">
                    <a:lumMod val="75000"/>
                  </a:schemeClr>
                </a:solidFill>
                <a:cs typeface="Arial" panose="020B0604020202020204" pitchFamily="34" charset="0"/>
                <a:sym typeface="Wingdings" panose="05000000000000000000" pitchFamily="2" charset="2"/>
              </a:rPr>
              <a:t></a:t>
            </a:r>
          </a:p>
          <a:p>
            <a:r>
              <a:rPr lang="pl-PL" sz="7200" dirty="0">
                <a:solidFill>
                  <a:schemeClr val="tx1"/>
                </a:solidFill>
                <a:cs typeface="Arial" panose="020B0604020202020204" pitchFamily="34" charset="0"/>
                <a:sym typeface="Wingdings" panose="05000000000000000000" pitchFamily="2" charset="2"/>
              </a:rPr>
              <a:t>Zapraszam. Bądźcie UWAŻNI!</a:t>
            </a:r>
          </a:p>
          <a:p>
            <a:endParaRPr lang="pl-PL"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2010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6D35A593-456A-4E65-B994-E10C285A107A}"/>
              </a:ext>
            </a:extLst>
          </p:cNvPr>
          <p:cNvSpPr>
            <a:spLocks noGrp="1"/>
          </p:cNvSpPr>
          <p:nvPr>
            <p:ph idx="1"/>
          </p:nvPr>
        </p:nvSpPr>
        <p:spPr>
          <a:xfrm>
            <a:off x="1096963" y="3040030"/>
            <a:ext cx="10058400" cy="2138437"/>
          </a:xfrm>
        </p:spPr>
        <p:txBody>
          <a:bodyPr/>
          <a:lstStyle/>
          <a:p>
            <a:r>
              <a:rPr lang="pl-PL" dirty="0"/>
              <a:t>A) dwustronnego,</a:t>
            </a:r>
          </a:p>
          <a:p>
            <a:r>
              <a:rPr lang="pl-PL" dirty="0"/>
              <a:t>B) prostego,</a:t>
            </a:r>
          </a:p>
          <a:p>
            <a:r>
              <a:rPr lang="pl-PL" dirty="0"/>
              <a:t>C) wzmocnionego.</a:t>
            </a:r>
          </a:p>
          <a:p>
            <a:endParaRPr lang="pl-PL" dirty="0"/>
          </a:p>
        </p:txBody>
      </p:sp>
      <p:sp>
        <p:nvSpPr>
          <p:cNvPr id="5" name="Tytuł 1">
            <a:extLst>
              <a:ext uri="{FF2B5EF4-FFF2-40B4-BE49-F238E27FC236}">
                <a16:creationId xmlns:a16="http://schemas.microsoft.com/office/drawing/2014/main" id="{6054CC84-374C-4EAF-936E-25BD0451BE24}"/>
              </a:ext>
            </a:extLst>
          </p:cNvPr>
          <p:cNvSpPr>
            <a:spLocks noGrp="1"/>
          </p:cNvSpPr>
          <p:nvPr>
            <p:ph type="title"/>
          </p:nvPr>
        </p:nvSpPr>
        <p:spPr>
          <a:xfrm>
            <a:off x="1096963" y="772885"/>
            <a:ext cx="10058400" cy="934498"/>
          </a:xfrm>
        </p:spPr>
        <p:txBody>
          <a:bodyPr>
            <a:noAutofit/>
          </a:bodyPr>
          <a:lstStyle/>
          <a:p>
            <a:r>
              <a:rPr lang="pl-PL" sz="2800" b="1" dirty="0">
                <a:solidFill>
                  <a:schemeClr val="bg2">
                    <a:lumMod val="50000"/>
                  </a:schemeClr>
                </a:solidFill>
                <a:cs typeface="Arial" panose="020B0604020202020204" pitchFamily="34" charset="0"/>
              </a:rPr>
              <a:t>1) </a:t>
            </a:r>
            <a:r>
              <a:rPr lang="pl-PL" sz="2800" b="1" dirty="0">
                <a:solidFill>
                  <a:schemeClr val="bg2">
                    <a:lumMod val="50000"/>
                  </a:schemeClr>
                </a:solidFill>
              </a:rPr>
              <a:t>„Z jednej strony uważa Pan, że psycholog przesadza, a z drugiej strony martwią Pana niektóre zachowania córki.”</a:t>
            </a:r>
            <a:endParaRPr lang="pl-PL" sz="2800" b="1" dirty="0">
              <a:solidFill>
                <a:schemeClr val="bg2">
                  <a:lumMod val="50000"/>
                </a:schemeClr>
              </a:solidFill>
              <a:cs typeface="Arial" panose="020B0604020202020204" pitchFamily="34" charset="0"/>
            </a:endParaRPr>
          </a:p>
        </p:txBody>
      </p:sp>
      <p:sp>
        <p:nvSpPr>
          <p:cNvPr id="6" name="Prostokąt 5">
            <a:extLst>
              <a:ext uri="{FF2B5EF4-FFF2-40B4-BE49-F238E27FC236}">
                <a16:creationId xmlns:a16="http://schemas.microsoft.com/office/drawing/2014/main" id="{C07ED949-A874-4C61-8264-CDCF66D4C596}"/>
              </a:ext>
            </a:extLst>
          </p:cNvPr>
          <p:cNvSpPr/>
          <p:nvPr/>
        </p:nvSpPr>
        <p:spPr>
          <a:xfrm>
            <a:off x="1096963" y="2398967"/>
            <a:ext cx="2975045" cy="369332"/>
          </a:xfrm>
          <a:prstGeom prst="rect">
            <a:avLst/>
          </a:prstGeom>
        </p:spPr>
        <p:txBody>
          <a:bodyPr wrap="none">
            <a:spAutoFit/>
          </a:bodyPr>
          <a:lstStyle/>
          <a:p>
            <a:r>
              <a:rPr lang="pl-PL" b="1" dirty="0"/>
              <a:t>To przykład odzwierciedlenia:</a:t>
            </a:r>
            <a:endParaRPr lang="pl-PL" dirty="0"/>
          </a:p>
        </p:txBody>
      </p:sp>
    </p:spTree>
    <p:extLst>
      <p:ext uri="{BB962C8B-B14F-4D97-AF65-F5344CB8AC3E}">
        <p14:creationId xmlns:p14="http://schemas.microsoft.com/office/powerpoint/2010/main" val="9423726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ED4B492-E938-4B3C-B6CC-02E807AD5B28}"/>
              </a:ext>
            </a:extLst>
          </p:cNvPr>
          <p:cNvSpPr>
            <a:spLocks noGrp="1"/>
          </p:cNvSpPr>
          <p:nvPr>
            <p:ph type="title"/>
          </p:nvPr>
        </p:nvSpPr>
        <p:spPr>
          <a:xfrm>
            <a:off x="1155469" y="837435"/>
            <a:ext cx="9742516" cy="709865"/>
          </a:xfrm>
        </p:spPr>
        <p:txBody>
          <a:bodyPr>
            <a:noAutofit/>
          </a:bodyPr>
          <a:lstStyle/>
          <a:p>
            <a:r>
              <a:rPr lang="pl-PL" sz="3200" b="1" dirty="0">
                <a:solidFill>
                  <a:schemeClr val="bg2">
                    <a:lumMod val="50000"/>
                  </a:schemeClr>
                </a:solidFill>
                <a:cs typeface="Arial" panose="020B0604020202020204" pitchFamily="34" charset="0"/>
              </a:rPr>
              <a:t>2) Jaki jest cel stosowania DIALOGU MOTYWUJĄCEGO (DM)?</a:t>
            </a:r>
          </a:p>
        </p:txBody>
      </p:sp>
      <p:sp>
        <p:nvSpPr>
          <p:cNvPr id="3" name="Symbol zastępczy zawartości 2">
            <a:extLst>
              <a:ext uri="{FF2B5EF4-FFF2-40B4-BE49-F238E27FC236}">
                <a16:creationId xmlns:a16="http://schemas.microsoft.com/office/drawing/2014/main" id="{EEBA1763-B7BD-4CE6-9172-679F2B80151C}"/>
              </a:ext>
            </a:extLst>
          </p:cNvPr>
          <p:cNvSpPr>
            <a:spLocks noGrp="1"/>
          </p:cNvSpPr>
          <p:nvPr>
            <p:ph idx="1"/>
          </p:nvPr>
        </p:nvSpPr>
        <p:spPr>
          <a:xfrm>
            <a:off x="1303671" y="2613709"/>
            <a:ext cx="9594314" cy="1782927"/>
          </a:xfrm>
        </p:spPr>
        <p:txBody>
          <a:bodyPr>
            <a:normAutofit/>
          </a:bodyPr>
          <a:lstStyle/>
          <a:p>
            <a:pPr marL="0" indent="0">
              <a:spcBef>
                <a:spcPts val="0"/>
              </a:spcBef>
              <a:spcAft>
                <a:spcPts val="1200"/>
              </a:spcAft>
              <a:buNone/>
            </a:pPr>
            <a:r>
              <a:rPr lang="pl-PL" dirty="0">
                <a:solidFill>
                  <a:schemeClr val="tx1"/>
                </a:solidFill>
                <a:cs typeface="Arial" panose="020B0604020202020204" pitchFamily="34" charset="0"/>
              </a:rPr>
              <a:t>A) Celem stosowania DM jest skuteczne towarzyszenie rozmówcy w rozwiązaniu ambiwalencji oraz zwiększenie jego własnej motywacji do zmiany. </a:t>
            </a:r>
          </a:p>
          <a:p>
            <a:pPr marL="0" indent="0">
              <a:spcBef>
                <a:spcPts val="0"/>
              </a:spcBef>
              <a:spcAft>
                <a:spcPts val="1200"/>
              </a:spcAft>
              <a:buNone/>
            </a:pPr>
            <a:r>
              <a:rPr lang="pl-PL" dirty="0">
                <a:solidFill>
                  <a:schemeClr val="tx1"/>
                </a:solidFill>
                <a:cs typeface="Arial" panose="020B0604020202020204" pitchFamily="34" charset="0"/>
              </a:rPr>
              <a:t>B) Celem jest nakłonienie rozmówcy do zmian zachowania.</a:t>
            </a:r>
          </a:p>
          <a:p>
            <a:pPr marL="0" indent="0">
              <a:spcBef>
                <a:spcPts val="0"/>
              </a:spcBef>
              <a:spcAft>
                <a:spcPts val="1200"/>
              </a:spcAft>
              <a:buNone/>
            </a:pPr>
            <a:r>
              <a:rPr lang="pl-PL" dirty="0">
                <a:solidFill>
                  <a:schemeClr val="tx1"/>
                </a:solidFill>
                <a:cs typeface="Arial" panose="020B0604020202020204" pitchFamily="34" charset="0"/>
              </a:rPr>
              <a:t>C) Celem jest zbadanie jakie motywacje ma rozmówca i wskazanie najmocniejszej motywacji.</a:t>
            </a:r>
          </a:p>
          <a:p>
            <a:pPr algn="just">
              <a:spcBef>
                <a:spcPts val="0"/>
              </a:spcBef>
              <a:spcAft>
                <a:spcPts val="1200"/>
              </a:spcAft>
            </a:pP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170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3FE3AF80-C929-4364-99F6-A825BD5EE3B4}"/>
              </a:ext>
            </a:extLst>
          </p:cNvPr>
          <p:cNvSpPr>
            <a:spLocks noGrp="1"/>
          </p:cNvSpPr>
          <p:nvPr>
            <p:ph idx="1"/>
          </p:nvPr>
        </p:nvSpPr>
        <p:spPr>
          <a:xfrm>
            <a:off x="1243888" y="2444449"/>
            <a:ext cx="9603652" cy="2312609"/>
          </a:xfrm>
        </p:spPr>
        <p:txBody>
          <a:bodyPr>
            <a:normAutofit/>
          </a:bodyPr>
          <a:lstStyle/>
          <a:p>
            <a:r>
              <a:rPr lang="pl-PL" dirty="0">
                <a:solidFill>
                  <a:schemeClr val="tx1">
                    <a:lumMod val="95000"/>
                    <a:lumOff val="5000"/>
                  </a:schemeClr>
                </a:solidFill>
              </a:rPr>
              <a:t>A) To zwykłe powtórzenie, które przekazują rozumienie, zwykle dodają niewiele lub nic do tego, co powiedziała osoba. Powtarzają lub nieco przeformułowują wypowiedź.</a:t>
            </a:r>
          </a:p>
          <a:p>
            <a:r>
              <a:rPr lang="pl-PL" dirty="0">
                <a:solidFill>
                  <a:schemeClr val="tx1">
                    <a:lumMod val="95000"/>
                    <a:lumOff val="5000"/>
                  </a:schemeClr>
                </a:solidFill>
              </a:rPr>
              <a:t>B) Prostym językiem opisują to co powiedział rozmówca dodając do wypowiedzi próbę odgadnięcia emocji rozmówcy.</a:t>
            </a:r>
          </a:p>
          <a:p>
            <a:r>
              <a:rPr lang="pl-PL" dirty="0">
                <a:solidFill>
                  <a:schemeClr val="tx1">
                    <a:lumMod val="95000"/>
                    <a:lumOff val="5000"/>
                  </a:schemeClr>
                </a:solidFill>
              </a:rPr>
              <a:t>C) Opisują najprostszy wątek, który wybrzmiał w wypowiedzi rozmówcy rozbudowując go.</a:t>
            </a:r>
          </a:p>
          <a:p>
            <a:endParaRPr lang="pl-PL" dirty="0"/>
          </a:p>
          <a:p>
            <a:endParaRPr lang="pl-PL" dirty="0"/>
          </a:p>
          <a:p>
            <a:pPr marL="0" indent="0">
              <a:buNone/>
            </a:pPr>
            <a:endParaRPr lang="pl-PL" dirty="0"/>
          </a:p>
          <a:p>
            <a:endParaRPr lang="pl-PL" dirty="0"/>
          </a:p>
        </p:txBody>
      </p:sp>
      <p:sp>
        <p:nvSpPr>
          <p:cNvPr id="5" name="Tytuł 1">
            <a:extLst>
              <a:ext uri="{FF2B5EF4-FFF2-40B4-BE49-F238E27FC236}">
                <a16:creationId xmlns:a16="http://schemas.microsoft.com/office/drawing/2014/main" id="{F67A144E-2E2E-4172-B628-385F13851023}"/>
              </a:ext>
            </a:extLst>
          </p:cNvPr>
          <p:cNvSpPr>
            <a:spLocks noGrp="1"/>
          </p:cNvSpPr>
          <p:nvPr>
            <p:ph type="title"/>
          </p:nvPr>
        </p:nvSpPr>
        <p:spPr>
          <a:xfrm>
            <a:off x="1096963" y="287338"/>
            <a:ext cx="10058400" cy="1449387"/>
          </a:xfrm>
        </p:spPr>
        <p:txBody>
          <a:bodyPr>
            <a:noAutofit/>
          </a:bodyPr>
          <a:lstStyle/>
          <a:p>
            <a:r>
              <a:rPr lang="pl-PL" sz="3200" b="1" dirty="0">
                <a:solidFill>
                  <a:schemeClr val="bg2">
                    <a:lumMod val="50000"/>
                  </a:schemeClr>
                </a:solidFill>
                <a:cs typeface="Arial" panose="020B0604020202020204" pitchFamily="34" charset="0"/>
              </a:rPr>
              <a:t>3) Czym są odzwierciedlenia proste?</a:t>
            </a:r>
          </a:p>
        </p:txBody>
      </p:sp>
    </p:spTree>
    <p:extLst>
      <p:ext uri="{BB962C8B-B14F-4D97-AF65-F5344CB8AC3E}">
        <p14:creationId xmlns:p14="http://schemas.microsoft.com/office/powerpoint/2010/main" val="15963895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2A9B15-1611-4DDD-87CB-43F9F6C1B76F}"/>
              </a:ext>
            </a:extLst>
          </p:cNvPr>
          <p:cNvSpPr>
            <a:spLocks noGrp="1"/>
          </p:cNvSpPr>
          <p:nvPr>
            <p:ph type="title"/>
          </p:nvPr>
        </p:nvSpPr>
        <p:spPr>
          <a:xfrm>
            <a:off x="1219132" y="927099"/>
            <a:ext cx="7276544" cy="709865"/>
          </a:xfrm>
        </p:spPr>
        <p:txBody>
          <a:bodyPr>
            <a:noAutofit/>
          </a:bodyPr>
          <a:lstStyle/>
          <a:p>
            <a:r>
              <a:rPr lang="pl-PL" sz="3200" b="1" dirty="0">
                <a:solidFill>
                  <a:schemeClr val="bg2">
                    <a:lumMod val="50000"/>
                  </a:schemeClr>
                </a:solidFill>
                <a:cs typeface="Arial" panose="020B0604020202020204" pitchFamily="34" charset="0"/>
              </a:rPr>
              <a:t>4) Czym jest DIALOG MOTYWUJĄCY (DM)?</a:t>
            </a:r>
          </a:p>
        </p:txBody>
      </p:sp>
      <p:sp>
        <p:nvSpPr>
          <p:cNvPr id="3" name="Symbol zastępczy zawartości 2">
            <a:extLst>
              <a:ext uri="{FF2B5EF4-FFF2-40B4-BE49-F238E27FC236}">
                <a16:creationId xmlns:a16="http://schemas.microsoft.com/office/drawing/2014/main" id="{D86ADA5E-F52D-401E-9DCC-D227A77B26DC}"/>
              </a:ext>
            </a:extLst>
          </p:cNvPr>
          <p:cNvSpPr>
            <a:spLocks noGrp="1"/>
          </p:cNvSpPr>
          <p:nvPr>
            <p:ph idx="1"/>
          </p:nvPr>
        </p:nvSpPr>
        <p:spPr>
          <a:xfrm>
            <a:off x="1219132" y="2505825"/>
            <a:ext cx="9133059" cy="1999674"/>
          </a:xfrm>
        </p:spPr>
        <p:txBody>
          <a:bodyPr>
            <a:normAutofit/>
          </a:bodyPr>
          <a:lstStyle/>
          <a:p>
            <a:pPr>
              <a:spcBef>
                <a:spcPts val="0"/>
              </a:spcBef>
              <a:spcAft>
                <a:spcPts val="1200"/>
              </a:spcAft>
            </a:pPr>
            <a:r>
              <a:rPr lang="pl-PL" dirty="0">
                <a:solidFill>
                  <a:schemeClr val="tx1">
                    <a:lumMod val="95000"/>
                    <a:lumOff val="5000"/>
                  </a:schemeClr>
                </a:solidFill>
                <a:cs typeface="Arial" panose="020B0604020202020204" pitchFamily="34" charset="0"/>
              </a:rPr>
              <a:t>A) DM to określony sposób prowadzenia rozmowy, tak aby to rozmówca, </a:t>
            </a:r>
            <a:br>
              <a:rPr lang="pl-PL" dirty="0">
                <a:solidFill>
                  <a:schemeClr val="tx1">
                    <a:lumMod val="95000"/>
                    <a:lumOff val="5000"/>
                  </a:schemeClr>
                </a:solidFill>
                <a:cs typeface="Arial" panose="020B0604020202020204" pitchFamily="34" charset="0"/>
              </a:rPr>
            </a:br>
            <a:r>
              <a:rPr lang="pl-PL" dirty="0">
                <a:solidFill>
                  <a:schemeClr val="tx1">
                    <a:lumMod val="95000"/>
                    <a:lumOff val="5000"/>
                  </a:schemeClr>
                </a:solidFill>
                <a:cs typeface="Arial" panose="020B0604020202020204" pitchFamily="34" charset="0"/>
              </a:rPr>
              <a:t>a nie prowadzący rozmowę wypowiadał argumenty za zmianą.</a:t>
            </a:r>
          </a:p>
          <a:p>
            <a:pPr>
              <a:spcBef>
                <a:spcPts val="0"/>
              </a:spcBef>
              <a:spcAft>
                <a:spcPts val="1200"/>
              </a:spcAft>
            </a:pPr>
            <a:r>
              <a:rPr lang="pl-PL" dirty="0">
                <a:solidFill>
                  <a:schemeClr val="tx1">
                    <a:lumMod val="95000"/>
                    <a:lumOff val="5000"/>
                  </a:schemeClr>
                </a:solidFill>
                <a:cs typeface="Arial" panose="020B0604020202020204" pitchFamily="34" charset="0"/>
              </a:rPr>
              <a:t>B) DM pozwala na swobodne przekazanie rozmówcy koncepcji rozwiązania problemu opracowanego przez prowadzącego rozmowę.</a:t>
            </a:r>
          </a:p>
          <a:p>
            <a:pPr>
              <a:spcBef>
                <a:spcPts val="0"/>
              </a:spcBef>
              <a:spcAft>
                <a:spcPts val="1200"/>
              </a:spcAft>
            </a:pPr>
            <a:r>
              <a:rPr lang="pl-PL" dirty="0">
                <a:solidFill>
                  <a:schemeClr val="tx1">
                    <a:lumMod val="95000"/>
                    <a:lumOff val="5000"/>
                  </a:schemeClr>
                </a:solidFill>
                <a:cs typeface="Arial" panose="020B0604020202020204" pitchFamily="34" charset="0"/>
              </a:rPr>
              <a:t>C) DM to rozmowa, która każdorazowo kończy się wypracowaniem planu zmiany.</a:t>
            </a:r>
          </a:p>
          <a:p>
            <a:pPr algn="just">
              <a:spcBef>
                <a:spcPts val="0"/>
              </a:spcBef>
              <a:spcAft>
                <a:spcPts val="1200"/>
              </a:spcAft>
            </a:pPr>
            <a:endParaRPr lang="pl-PL"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9165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8B05E2F5-243E-4129-A0F4-265EDEB0B81A}"/>
              </a:ext>
            </a:extLst>
          </p:cNvPr>
          <p:cNvSpPr>
            <a:spLocks noGrp="1"/>
          </p:cNvSpPr>
          <p:nvPr>
            <p:ph idx="1"/>
          </p:nvPr>
        </p:nvSpPr>
        <p:spPr>
          <a:xfrm>
            <a:off x="1275926" y="2660549"/>
            <a:ext cx="9700473" cy="1848821"/>
          </a:xfrm>
        </p:spPr>
        <p:txBody>
          <a:bodyPr/>
          <a:lstStyle/>
          <a:p>
            <a:r>
              <a:rPr lang="pl-PL" dirty="0">
                <a:solidFill>
                  <a:schemeClr val="tx1">
                    <a:lumMod val="95000"/>
                    <a:lumOff val="5000"/>
                  </a:schemeClr>
                </a:solidFill>
              </a:rPr>
              <a:t>A) próba odszyfrowania co rozmówca miał na myśli,</a:t>
            </a:r>
          </a:p>
          <a:p>
            <a:r>
              <a:rPr lang="pl-PL" dirty="0">
                <a:solidFill>
                  <a:schemeClr val="tx1">
                    <a:lumMod val="95000"/>
                    <a:lumOff val="5000"/>
                  </a:schemeClr>
                </a:solidFill>
              </a:rPr>
              <a:t>B) skoncentrowanie się na powtarzanych przez rozmówcę, często odzwierciedlanych zdaniach/sformułowaniach, </a:t>
            </a:r>
          </a:p>
          <a:p>
            <a:r>
              <a:rPr lang="pl-PL" dirty="0">
                <a:solidFill>
                  <a:schemeClr val="tx1">
                    <a:lumMod val="95000"/>
                    <a:lumOff val="5000"/>
                  </a:schemeClr>
                </a:solidFill>
              </a:rPr>
              <a:t>C) zauważenie wypowiedzi będących kontynuacją czyli odzwierciedleniem wcześniejszych wypowiedzi rozmówcy.</a:t>
            </a:r>
          </a:p>
        </p:txBody>
      </p:sp>
      <p:sp>
        <p:nvSpPr>
          <p:cNvPr id="5" name="Tytuł 1">
            <a:extLst>
              <a:ext uri="{FF2B5EF4-FFF2-40B4-BE49-F238E27FC236}">
                <a16:creationId xmlns:a16="http://schemas.microsoft.com/office/drawing/2014/main" id="{01D77AAD-9788-400F-8335-90E779D485E2}"/>
              </a:ext>
            </a:extLst>
          </p:cNvPr>
          <p:cNvSpPr>
            <a:spLocks noGrp="1"/>
          </p:cNvSpPr>
          <p:nvPr>
            <p:ph type="title"/>
          </p:nvPr>
        </p:nvSpPr>
        <p:spPr>
          <a:xfrm>
            <a:off x="1096963" y="287338"/>
            <a:ext cx="10058400" cy="1449387"/>
          </a:xfrm>
        </p:spPr>
        <p:txBody>
          <a:bodyPr>
            <a:noAutofit/>
          </a:bodyPr>
          <a:lstStyle/>
          <a:p>
            <a:r>
              <a:rPr lang="pl-PL" sz="3200" b="1" dirty="0">
                <a:solidFill>
                  <a:schemeClr val="bg2">
                    <a:lumMod val="50000"/>
                  </a:schemeClr>
                </a:solidFill>
                <a:cs typeface="Arial" panose="020B0604020202020204" pitchFamily="34" charset="0"/>
              </a:rPr>
              <a:t>5) Co jest istotą odzwierciedlającego słuchania?</a:t>
            </a:r>
          </a:p>
        </p:txBody>
      </p:sp>
    </p:spTree>
    <p:extLst>
      <p:ext uri="{BB962C8B-B14F-4D97-AF65-F5344CB8AC3E}">
        <p14:creationId xmlns:p14="http://schemas.microsoft.com/office/powerpoint/2010/main" val="36839495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9253E5-F6B4-41B4-9A11-918BDAEDF925}"/>
              </a:ext>
            </a:extLst>
          </p:cNvPr>
          <p:cNvSpPr>
            <a:spLocks noGrp="1"/>
          </p:cNvSpPr>
          <p:nvPr>
            <p:ph type="title"/>
          </p:nvPr>
        </p:nvSpPr>
        <p:spPr>
          <a:xfrm>
            <a:off x="1151682" y="1090790"/>
            <a:ext cx="8454045" cy="509708"/>
          </a:xfrm>
        </p:spPr>
        <p:txBody>
          <a:bodyPr>
            <a:noAutofit/>
          </a:bodyPr>
          <a:lstStyle/>
          <a:p>
            <a:r>
              <a:rPr lang="pl-PL" sz="3200" b="1" dirty="0">
                <a:solidFill>
                  <a:schemeClr val="bg2">
                    <a:lumMod val="50000"/>
                  </a:schemeClr>
                </a:solidFill>
                <a:cs typeface="Arial" panose="020B0604020202020204" pitchFamily="34" charset="0"/>
              </a:rPr>
              <a:t>6) Co składa się na narzędzia DM OARS („wiosła”)?</a:t>
            </a:r>
          </a:p>
        </p:txBody>
      </p:sp>
      <p:sp>
        <p:nvSpPr>
          <p:cNvPr id="3" name="Symbol zastępczy zawartości 2">
            <a:extLst>
              <a:ext uri="{FF2B5EF4-FFF2-40B4-BE49-F238E27FC236}">
                <a16:creationId xmlns:a16="http://schemas.microsoft.com/office/drawing/2014/main" id="{AEAC3F92-BDA5-4F67-AA69-92979CE0A55A}"/>
              </a:ext>
            </a:extLst>
          </p:cNvPr>
          <p:cNvSpPr>
            <a:spLocks noGrp="1"/>
          </p:cNvSpPr>
          <p:nvPr>
            <p:ph idx="1"/>
          </p:nvPr>
        </p:nvSpPr>
        <p:spPr>
          <a:xfrm>
            <a:off x="1393371" y="2613155"/>
            <a:ext cx="9405257" cy="2000410"/>
          </a:xfrm>
        </p:spPr>
        <p:txBody>
          <a:bodyPr>
            <a:normAutofit/>
          </a:bodyPr>
          <a:lstStyle/>
          <a:p>
            <a:pPr>
              <a:buNone/>
            </a:pPr>
            <a:r>
              <a:rPr lang="pl-PL" dirty="0">
                <a:solidFill>
                  <a:schemeClr val="tx1">
                    <a:lumMod val="95000"/>
                    <a:lumOff val="5000"/>
                  </a:schemeClr>
                </a:solidFill>
                <a:ea typeface="ＭＳ Ｐゴシック" pitchFamily="-28" charset="-128"/>
                <a:cs typeface="Arial" panose="020B0604020202020204" pitchFamily="34" charset="0"/>
              </a:rPr>
              <a:t>A) pytania otwarte/otwierające, dowartościowania, podsumowania, plan zmiany,</a:t>
            </a:r>
          </a:p>
          <a:p>
            <a:pPr>
              <a:buNone/>
            </a:pPr>
            <a:r>
              <a:rPr lang="pl-PL" dirty="0">
                <a:solidFill>
                  <a:schemeClr val="tx1">
                    <a:lumMod val="95000"/>
                    <a:lumOff val="5000"/>
                  </a:schemeClr>
                </a:solidFill>
                <a:ea typeface="ＭＳ Ｐゴシック" pitchFamily="-28" charset="-128"/>
                <a:cs typeface="Arial" panose="020B0604020202020204" pitchFamily="34" charset="0"/>
              </a:rPr>
              <a:t>B) pytania otwarte/otwierające, dowartościowania, odzwierciedlenia, podsumowania,</a:t>
            </a:r>
            <a:endParaRPr lang="en-US" dirty="0">
              <a:solidFill>
                <a:schemeClr val="tx1">
                  <a:lumMod val="95000"/>
                  <a:lumOff val="5000"/>
                </a:schemeClr>
              </a:solidFill>
              <a:ea typeface="ＭＳ Ｐゴシック" pitchFamily="-28" charset="-128"/>
              <a:cs typeface="Arial" panose="020B0604020202020204" pitchFamily="34" charset="0"/>
            </a:endParaRPr>
          </a:p>
          <a:p>
            <a:pPr>
              <a:buNone/>
            </a:pPr>
            <a:r>
              <a:rPr lang="pl-PL" dirty="0">
                <a:solidFill>
                  <a:schemeClr val="tx1">
                    <a:lumMod val="95000"/>
                    <a:lumOff val="5000"/>
                  </a:schemeClr>
                </a:solidFill>
                <a:ea typeface="ＭＳ Ｐゴシック" pitchFamily="-28" charset="-128"/>
                <a:cs typeface="Arial" panose="020B0604020202020204" pitchFamily="34" charset="0"/>
              </a:rPr>
              <a:t>C) cel zmiany, dowartościowania, odzwierciedlenia, podsumowania.</a:t>
            </a:r>
            <a:endParaRPr lang="en-US" dirty="0">
              <a:solidFill>
                <a:schemeClr val="tx1">
                  <a:lumMod val="95000"/>
                  <a:lumOff val="5000"/>
                </a:schemeClr>
              </a:solidFill>
              <a:ea typeface="ＭＳ Ｐゴシック" pitchFamily="-28" charset="-128"/>
              <a:cs typeface="Arial" panose="020B0604020202020204" pitchFamily="34" charset="0"/>
            </a:endParaRPr>
          </a:p>
          <a:p>
            <a:endParaRPr lang="pl-PL" dirty="0"/>
          </a:p>
        </p:txBody>
      </p:sp>
    </p:spTree>
    <p:extLst>
      <p:ext uri="{BB962C8B-B14F-4D97-AF65-F5344CB8AC3E}">
        <p14:creationId xmlns:p14="http://schemas.microsoft.com/office/powerpoint/2010/main" val="3148810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47AF96-4CAF-4195-8E29-2E03F51323D1}"/>
              </a:ext>
            </a:extLst>
          </p:cNvPr>
          <p:cNvSpPr>
            <a:spLocks noGrp="1"/>
          </p:cNvSpPr>
          <p:nvPr>
            <p:ph type="title"/>
          </p:nvPr>
        </p:nvSpPr>
        <p:spPr/>
        <p:txBody>
          <a:bodyPr>
            <a:normAutofit/>
          </a:bodyPr>
          <a:lstStyle/>
          <a:p>
            <a:r>
              <a:rPr lang="pl-PL" sz="3200" b="1" dirty="0">
                <a:solidFill>
                  <a:schemeClr val="bg2">
                    <a:lumMod val="50000"/>
                  </a:schemeClr>
                </a:solidFill>
              </a:rPr>
              <a:t>PODSTAWA DM: PODEJŚCIE HUMANISTYCZNE - CARL ROGERS </a:t>
            </a:r>
          </a:p>
        </p:txBody>
      </p:sp>
      <p:sp>
        <p:nvSpPr>
          <p:cNvPr id="5" name="Prostokąt 4">
            <a:extLst>
              <a:ext uri="{FF2B5EF4-FFF2-40B4-BE49-F238E27FC236}">
                <a16:creationId xmlns:a16="http://schemas.microsoft.com/office/drawing/2014/main" id="{3B1E9370-9408-43CB-9CD0-B77CDDA16ED0}"/>
              </a:ext>
            </a:extLst>
          </p:cNvPr>
          <p:cNvSpPr/>
          <p:nvPr/>
        </p:nvSpPr>
        <p:spPr>
          <a:xfrm>
            <a:off x="1096963" y="2485294"/>
            <a:ext cx="7416040" cy="1708160"/>
          </a:xfrm>
          <a:prstGeom prst="rect">
            <a:avLst/>
          </a:prstGeom>
        </p:spPr>
        <p:txBody>
          <a:bodyPr wrap="square">
            <a:spAutoFit/>
          </a:bodyPr>
          <a:lstStyle/>
          <a:p>
            <a:pPr marL="285750" indent="-285750">
              <a:spcAft>
                <a:spcPts val="600"/>
              </a:spcAft>
              <a:buFont typeface="Wingdings" panose="05000000000000000000" pitchFamily="2" charset="2"/>
              <a:buChar char="ü"/>
            </a:pPr>
            <a:r>
              <a:rPr lang="pl-PL" dirty="0"/>
              <a:t>Wytworzenie zaufania między terapeutą a rozmówcą.</a:t>
            </a:r>
          </a:p>
          <a:p>
            <a:pPr marL="285750" indent="-285750">
              <a:spcAft>
                <a:spcPts val="600"/>
              </a:spcAft>
              <a:buFont typeface="Wingdings" panose="05000000000000000000" pitchFamily="2" charset="2"/>
              <a:buChar char="ü"/>
            </a:pPr>
            <a:r>
              <a:rPr lang="pl-PL" dirty="0"/>
              <a:t>Stworzenie rozmówcy możliwości sprzyjających rozwojowi. </a:t>
            </a:r>
          </a:p>
          <a:p>
            <a:pPr marL="285750" indent="-285750">
              <a:spcAft>
                <a:spcPts val="600"/>
              </a:spcAft>
              <a:buFont typeface="Wingdings" panose="05000000000000000000" pitchFamily="2" charset="2"/>
              <a:buChar char="ü"/>
            </a:pPr>
            <a:r>
              <a:rPr lang="pl-PL" dirty="0"/>
              <a:t>Wyzwolenie sił tkwiących w rozmówcy, aby mógł zrozumieć własny problem i wprowadzić zmiany w życie. </a:t>
            </a:r>
          </a:p>
          <a:p>
            <a:pPr marL="285750" indent="-285750">
              <a:spcAft>
                <a:spcPts val="600"/>
              </a:spcAft>
              <a:buFont typeface="Wingdings" panose="05000000000000000000" pitchFamily="2" charset="2"/>
              <a:buChar char="ü"/>
            </a:pPr>
            <a:r>
              <a:rPr lang="pl-PL" dirty="0"/>
              <a:t>Triada </a:t>
            </a:r>
            <a:r>
              <a:rPr lang="pl-PL" dirty="0" err="1"/>
              <a:t>Rogeriańska</a:t>
            </a:r>
            <a:r>
              <a:rPr lang="pl-PL" dirty="0"/>
              <a:t>.</a:t>
            </a:r>
          </a:p>
        </p:txBody>
      </p:sp>
      <p:pic>
        <p:nvPicPr>
          <p:cNvPr id="6" name="Obraz 5">
            <a:extLst>
              <a:ext uri="{FF2B5EF4-FFF2-40B4-BE49-F238E27FC236}">
                <a16:creationId xmlns:a16="http://schemas.microsoft.com/office/drawing/2014/main" id="{9F43AFCA-B10C-4544-AA3B-9ECC0FC20B3C}"/>
              </a:ext>
            </a:extLst>
          </p:cNvPr>
          <p:cNvPicPr>
            <a:picLocks noChangeAspect="1"/>
          </p:cNvPicPr>
          <p:nvPr/>
        </p:nvPicPr>
        <p:blipFill>
          <a:blip r:embed="rId2"/>
          <a:stretch>
            <a:fillRect/>
          </a:stretch>
        </p:blipFill>
        <p:spPr>
          <a:xfrm>
            <a:off x="8810487" y="2110635"/>
            <a:ext cx="2345193" cy="3234449"/>
          </a:xfrm>
          <a:prstGeom prst="rect">
            <a:avLst/>
          </a:prstGeom>
        </p:spPr>
      </p:pic>
      <p:sp>
        <p:nvSpPr>
          <p:cNvPr id="4" name="pole tekstowe 3">
            <a:extLst>
              <a:ext uri="{FF2B5EF4-FFF2-40B4-BE49-F238E27FC236}">
                <a16:creationId xmlns:a16="http://schemas.microsoft.com/office/drawing/2014/main" id="{7CCC7A2E-2372-F3A1-A5BC-C61068154B90}"/>
              </a:ext>
            </a:extLst>
          </p:cNvPr>
          <p:cNvSpPr txBox="1"/>
          <p:nvPr/>
        </p:nvSpPr>
        <p:spPr>
          <a:xfrm>
            <a:off x="1096963" y="6386731"/>
            <a:ext cx="7007946" cy="523220"/>
          </a:xfrm>
          <a:prstGeom prst="rect">
            <a:avLst/>
          </a:prstGeom>
          <a:noFill/>
        </p:spPr>
        <p:txBody>
          <a:bodyPr wrap="square">
            <a:spAutoFit/>
          </a:bodyPr>
          <a:lstStyle/>
          <a:p>
            <a:r>
              <a:rPr lang="pl-PL" sz="1400" dirty="0">
                <a:solidFill>
                  <a:schemeClr val="bg1"/>
                </a:solidFill>
              </a:rPr>
              <a:t>Na </a:t>
            </a:r>
            <a:r>
              <a:rPr lang="pl-PL" sz="1400" dirty="0" err="1">
                <a:solidFill>
                  <a:schemeClr val="bg1"/>
                </a:solidFill>
              </a:rPr>
              <a:t>podstaiwe</a:t>
            </a:r>
            <a:r>
              <a:rPr lang="pl-PL" sz="1400" dirty="0">
                <a:solidFill>
                  <a:schemeClr val="bg1"/>
                </a:solidFill>
              </a:rPr>
              <a:t>: W.R. Miller , S. </a:t>
            </a:r>
            <a:r>
              <a:rPr lang="pl-PL" sz="1400" dirty="0" err="1">
                <a:solidFill>
                  <a:schemeClr val="bg1"/>
                </a:solidFill>
              </a:rPr>
              <a:t>Rollnick</a:t>
            </a:r>
            <a:r>
              <a:rPr lang="pl-PL" sz="1400" dirty="0">
                <a:solidFill>
                  <a:schemeClr val="bg1"/>
                </a:solidFill>
              </a:rPr>
              <a:t> „ Dialog motywujący. Jak pomóc ludziom w zmianie”, WUJ, 2014 (wyd. polskie)</a:t>
            </a:r>
          </a:p>
        </p:txBody>
      </p:sp>
    </p:spTree>
    <p:extLst>
      <p:ext uri="{BB962C8B-B14F-4D97-AF65-F5344CB8AC3E}">
        <p14:creationId xmlns:p14="http://schemas.microsoft.com/office/powerpoint/2010/main" val="2053960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D4D62E69-93E1-416A-AF95-4725E0A81022}"/>
              </a:ext>
            </a:extLst>
          </p:cNvPr>
          <p:cNvSpPr>
            <a:spLocks noGrp="1"/>
          </p:cNvSpPr>
          <p:nvPr>
            <p:ph idx="1"/>
          </p:nvPr>
        </p:nvSpPr>
        <p:spPr>
          <a:xfrm>
            <a:off x="1096963" y="2396879"/>
            <a:ext cx="9612473" cy="1824392"/>
          </a:xfrm>
        </p:spPr>
        <p:txBody>
          <a:bodyPr>
            <a:normAutofit lnSpcReduction="10000"/>
          </a:bodyPr>
          <a:lstStyle/>
          <a:p>
            <a:r>
              <a:rPr lang="pl-PL" dirty="0">
                <a:solidFill>
                  <a:schemeClr val="tx1">
                    <a:lumMod val="95000"/>
                    <a:lumOff val="5000"/>
                  </a:schemeClr>
                </a:solidFill>
              </a:rPr>
              <a:t>A) wzmacnia zrozumienie treści poprzez prowadzącego rozmowę,</a:t>
            </a:r>
          </a:p>
          <a:p>
            <a:r>
              <a:rPr lang="pl-PL" dirty="0">
                <a:solidFill>
                  <a:schemeClr val="tx1">
                    <a:lumMod val="95000"/>
                    <a:lumOff val="5000"/>
                  </a:schemeClr>
                </a:solidFill>
              </a:rPr>
              <a:t>B) polega na przekazaniu informacji zwrotnej przez prowadzącego rozmowę wzmocnionym głosem, oczywiście po wcześniejszym zapytaniu o zgodę,</a:t>
            </a:r>
          </a:p>
          <a:p>
            <a:r>
              <a:rPr lang="pl-PL" dirty="0">
                <a:solidFill>
                  <a:schemeClr val="tx1">
                    <a:lumMod val="95000"/>
                    <a:lumOff val="5000"/>
                  </a:schemeClr>
                </a:solidFill>
              </a:rPr>
              <a:t>C) wzmacnia siłę stwierdzenia rozmówcy, zwiększając intensywność lub pewność wypowiedzianych przez niego słów. </a:t>
            </a:r>
          </a:p>
          <a:p>
            <a:endParaRPr lang="pl-PL" dirty="0"/>
          </a:p>
        </p:txBody>
      </p:sp>
      <p:sp>
        <p:nvSpPr>
          <p:cNvPr id="5" name="Tytuł 1">
            <a:extLst>
              <a:ext uri="{FF2B5EF4-FFF2-40B4-BE49-F238E27FC236}">
                <a16:creationId xmlns:a16="http://schemas.microsoft.com/office/drawing/2014/main" id="{FD93F3CB-107E-437C-AC3D-1F4D562335F0}"/>
              </a:ext>
            </a:extLst>
          </p:cNvPr>
          <p:cNvSpPr>
            <a:spLocks noGrp="1"/>
          </p:cNvSpPr>
          <p:nvPr>
            <p:ph type="title"/>
          </p:nvPr>
        </p:nvSpPr>
        <p:spPr>
          <a:xfrm>
            <a:off x="1096963" y="287338"/>
            <a:ext cx="10058400" cy="1449387"/>
          </a:xfrm>
        </p:spPr>
        <p:txBody>
          <a:bodyPr>
            <a:noAutofit/>
          </a:bodyPr>
          <a:lstStyle/>
          <a:p>
            <a:r>
              <a:rPr lang="pl-PL" sz="3200" b="1" dirty="0">
                <a:solidFill>
                  <a:schemeClr val="bg2">
                    <a:lumMod val="50000"/>
                  </a:schemeClr>
                </a:solidFill>
                <a:cs typeface="Arial" panose="020B0604020202020204" pitchFamily="34" charset="0"/>
              </a:rPr>
              <a:t>7) Odzwierciedlenie wzmocnione:</a:t>
            </a:r>
          </a:p>
        </p:txBody>
      </p:sp>
    </p:spTree>
    <p:extLst>
      <p:ext uri="{BB962C8B-B14F-4D97-AF65-F5344CB8AC3E}">
        <p14:creationId xmlns:p14="http://schemas.microsoft.com/office/powerpoint/2010/main" val="26779522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DDA167-AA8D-4499-B231-FCDE82D879D5}"/>
              </a:ext>
            </a:extLst>
          </p:cNvPr>
          <p:cNvSpPr>
            <a:spLocks noGrp="1"/>
          </p:cNvSpPr>
          <p:nvPr>
            <p:ph type="title"/>
          </p:nvPr>
        </p:nvSpPr>
        <p:spPr/>
        <p:txBody>
          <a:bodyPr>
            <a:normAutofit/>
          </a:bodyPr>
          <a:lstStyle/>
          <a:p>
            <a:r>
              <a:rPr lang="pl-PL" sz="3200" b="1" dirty="0">
                <a:solidFill>
                  <a:schemeClr val="accent2">
                    <a:lumMod val="75000"/>
                  </a:schemeClr>
                </a:solidFill>
              </a:rPr>
              <a:t> </a:t>
            </a:r>
            <a:r>
              <a:rPr lang="pl-PL" sz="3200" b="1" dirty="0">
                <a:solidFill>
                  <a:schemeClr val="bg2">
                    <a:lumMod val="50000"/>
                  </a:schemeClr>
                </a:solidFill>
              </a:rPr>
              <a:t>8) </a:t>
            </a:r>
            <a:r>
              <a:rPr lang="pl-PL" sz="3200" b="1" dirty="0">
                <a:solidFill>
                  <a:schemeClr val="bg2">
                    <a:lumMod val="50000"/>
                  </a:schemeClr>
                </a:solidFill>
                <a:cs typeface="Arial" panose="020B0604020202020204" pitchFamily="34" charset="0"/>
              </a:rPr>
              <a:t>Jaka jest FUNKCJA ODZWIERCIEDLENIA?</a:t>
            </a:r>
          </a:p>
        </p:txBody>
      </p:sp>
      <p:sp>
        <p:nvSpPr>
          <p:cNvPr id="3" name="Symbol zastępczy zawartości 2">
            <a:extLst>
              <a:ext uri="{FF2B5EF4-FFF2-40B4-BE49-F238E27FC236}">
                <a16:creationId xmlns:a16="http://schemas.microsoft.com/office/drawing/2014/main" id="{CA1671F9-EF68-46F1-8AB4-631213A84EDE}"/>
              </a:ext>
            </a:extLst>
          </p:cNvPr>
          <p:cNvSpPr>
            <a:spLocks noGrp="1"/>
          </p:cNvSpPr>
          <p:nvPr>
            <p:ph idx="1"/>
          </p:nvPr>
        </p:nvSpPr>
        <p:spPr>
          <a:xfrm>
            <a:off x="1329343" y="2231778"/>
            <a:ext cx="9394076" cy="3104993"/>
          </a:xfrm>
        </p:spPr>
        <p:txBody>
          <a:bodyPr>
            <a:normAutofit fontScale="70000" lnSpcReduction="20000"/>
          </a:bodyPr>
          <a:lstStyle/>
          <a:p>
            <a:pPr marL="0" indent="0">
              <a:lnSpc>
                <a:spcPct val="150000"/>
              </a:lnSpc>
              <a:buNone/>
            </a:pPr>
            <a:r>
              <a:rPr lang="pl-PL" sz="2900" dirty="0">
                <a:solidFill>
                  <a:schemeClr val="tx1"/>
                </a:solidFill>
                <a:ea typeface="Times New Roman" panose="02020603050405020304" pitchFamily="18" charset="0"/>
                <a:cs typeface="Times New Roman" panose="02020603050405020304" pitchFamily="18" charset="0"/>
              </a:rPr>
              <a:t>A) Próba odkodowania treści, którą nasz rozmówca  zawarł w swojej wypowiedzi, poprzez wypowiedziane </a:t>
            </a:r>
            <a:r>
              <a:rPr lang="pl-PL" sz="2900" u="sng" dirty="0">
                <a:solidFill>
                  <a:schemeClr val="tx1"/>
                </a:solidFill>
                <a:ea typeface="Times New Roman" panose="02020603050405020304" pitchFamily="18" charset="0"/>
                <a:cs typeface="Times New Roman" panose="02020603050405020304" pitchFamily="18" charset="0"/>
              </a:rPr>
              <a:t>słowa.</a:t>
            </a:r>
          </a:p>
          <a:p>
            <a:pPr marL="0" indent="0">
              <a:lnSpc>
                <a:spcPct val="150000"/>
              </a:lnSpc>
              <a:buNone/>
            </a:pPr>
            <a:r>
              <a:rPr lang="pl-PL" sz="2900" dirty="0">
                <a:solidFill>
                  <a:schemeClr val="tx1"/>
                </a:solidFill>
                <a:ea typeface="Times New Roman" panose="02020603050405020304" pitchFamily="18" charset="0"/>
                <a:cs typeface="Times New Roman" panose="02020603050405020304" pitchFamily="18" charset="0"/>
              </a:rPr>
              <a:t>B) Próba odkodowania treści, którą nasz rozmówca  zawarł w swojej wypowiedzi poprzez </a:t>
            </a:r>
            <a:r>
              <a:rPr lang="pl-PL" sz="2900" u="sng" dirty="0">
                <a:solidFill>
                  <a:schemeClr val="tx1"/>
                </a:solidFill>
                <a:ea typeface="Times New Roman" panose="02020603050405020304" pitchFamily="18" charset="0"/>
                <a:cs typeface="Times New Roman" panose="02020603050405020304" pitchFamily="18" charset="0"/>
              </a:rPr>
              <a:t>emocje i sposób wypowiedzi.</a:t>
            </a:r>
          </a:p>
          <a:p>
            <a:pPr marL="0" indent="0">
              <a:lnSpc>
                <a:spcPct val="150000"/>
              </a:lnSpc>
              <a:buNone/>
            </a:pPr>
            <a:r>
              <a:rPr lang="pl-PL" sz="2900" dirty="0">
                <a:solidFill>
                  <a:schemeClr val="tx1"/>
                </a:solidFill>
                <a:ea typeface="Times New Roman" panose="02020603050405020304" pitchFamily="18" charset="0"/>
                <a:cs typeface="Times New Roman" panose="02020603050405020304" pitchFamily="18" charset="0"/>
              </a:rPr>
              <a:t>C) Próba odkodowania treści, którą nasz rozmówca  zawarł w swojej wypowiedzi,  nie tylko poprzez wypowiedziane </a:t>
            </a:r>
            <a:r>
              <a:rPr lang="pl-PL" sz="2900" u="sng" dirty="0">
                <a:solidFill>
                  <a:schemeClr val="tx1"/>
                </a:solidFill>
                <a:ea typeface="Times New Roman" panose="02020603050405020304" pitchFamily="18" charset="0"/>
                <a:cs typeface="Times New Roman" panose="02020603050405020304" pitchFamily="18" charset="0"/>
              </a:rPr>
              <a:t>słowa, </a:t>
            </a:r>
            <a:r>
              <a:rPr lang="pl-PL" sz="2900" dirty="0">
                <a:solidFill>
                  <a:schemeClr val="tx1"/>
                </a:solidFill>
                <a:ea typeface="Times New Roman" panose="02020603050405020304" pitchFamily="18" charset="0"/>
                <a:cs typeface="Times New Roman" panose="02020603050405020304" pitchFamily="18" charset="0"/>
              </a:rPr>
              <a:t>ale też poprzez </a:t>
            </a:r>
            <a:r>
              <a:rPr lang="pl-PL" sz="2900" u="sng" dirty="0">
                <a:solidFill>
                  <a:schemeClr val="tx1"/>
                </a:solidFill>
                <a:ea typeface="Times New Roman" panose="02020603050405020304" pitchFamily="18" charset="0"/>
                <a:cs typeface="Times New Roman" panose="02020603050405020304" pitchFamily="18" charset="0"/>
              </a:rPr>
              <a:t>emocje, sposób wypowiedzi i jej kontekst</a:t>
            </a:r>
            <a:r>
              <a:rPr lang="pl-PL" sz="2900" dirty="0">
                <a:solidFill>
                  <a:schemeClr val="tx1"/>
                </a:solidFill>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098761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5158F1C-2D67-4F70-811A-0B08DBF1453B}"/>
              </a:ext>
            </a:extLst>
          </p:cNvPr>
          <p:cNvSpPr>
            <a:spLocks noGrp="1"/>
          </p:cNvSpPr>
          <p:nvPr>
            <p:ph idx="1"/>
          </p:nvPr>
        </p:nvSpPr>
        <p:spPr>
          <a:xfrm>
            <a:off x="1197489" y="2385280"/>
            <a:ext cx="8359871" cy="2087439"/>
          </a:xfrm>
        </p:spPr>
        <p:txBody>
          <a:bodyPr/>
          <a:lstStyle/>
          <a:p>
            <a:r>
              <a:rPr lang="pl-PL" altLang="pl-PL" dirty="0">
                <a:solidFill>
                  <a:schemeClr val="tx1"/>
                </a:solidFill>
              </a:rPr>
              <a:t>A) Wyłącznie sam rozmówca; w DM przede wszystkim podążamy za rozmówcą.</a:t>
            </a:r>
          </a:p>
          <a:p>
            <a:r>
              <a:rPr lang="pl-PL" altLang="pl-PL" dirty="0">
                <a:solidFill>
                  <a:schemeClr val="tx1"/>
                </a:solidFill>
              </a:rPr>
              <a:t>B) Rozmówca, instytucja, specjalista: (wiedza i doświadczenie kliniczne). </a:t>
            </a:r>
          </a:p>
          <a:p>
            <a:r>
              <a:rPr lang="pl-PL" altLang="pl-PL" dirty="0">
                <a:solidFill>
                  <a:schemeClr val="tx1"/>
                </a:solidFill>
              </a:rPr>
              <a:t>C) Tylko specjalista wyznacza kierunek, pod warunkiem uzyskania zgody rozmówcy.</a:t>
            </a:r>
          </a:p>
          <a:p>
            <a:pPr marL="0" indent="0">
              <a:buNone/>
            </a:pPr>
            <a:endParaRPr lang="pl-PL" dirty="0"/>
          </a:p>
        </p:txBody>
      </p:sp>
      <p:sp>
        <p:nvSpPr>
          <p:cNvPr id="5" name="Tytuł 1">
            <a:extLst>
              <a:ext uri="{FF2B5EF4-FFF2-40B4-BE49-F238E27FC236}">
                <a16:creationId xmlns:a16="http://schemas.microsoft.com/office/drawing/2014/main" id="{084FB613-DC8B-40DF-993B-523402676C37}"/>
              </a:ext>
            </a:extLst>
          </p:cNvPr>
          <p:cNvSpPr>
            <a:spLocks noGrp="1"/>
          </p:cNvSpPr>
          <p:nvPr>
            <p:ph type="title"/>
          </p:nvPr>
        </p:nvSpPr>
        <p:spPr>
          <a:xfrm>
            <a:off x="1096963" y="287338"/>
            <a:ext cx="10058400" cy="1449387"/>
          </a:xfrm>
        </p:spPr>
        <p:txBody>
          <a:bodyPr>
            <a:noAutofit/>
          </a:bodyPr>
          <a:lstStyle/>
          <a:p>
            <a:r>
              <a:rPr lang="pl-PL" sz="3200" b="1" dirty="0">
                <a:solidFill>
                  <a:schemeClr val="bg2">
                    <a:lumMod val="50000"/>
                  </a:schemeClr>
                </a:solidFill>
                <a:cs typeface="Arial" panose="020B0604020202020204" pitchFamily="34" charset="0"/>
              </a:rPr>
              <a:t>9) Możliwe źródła ukierunkowania w DM to:</a:t>
            </a:r>
          </a:p>
        </p:txBody>
      </p:sp>
    </p:spTree>
    <p:extLst>
      <p:ext uri="{BB962C8B-B14F-4D97-AF65-F5344CB8AC3E}">
        <p14:creationId xmlns:p14="http://schemas.microsoft.com/office/powerpoint/2010/main" val="26877505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A3295A8D-8FA4-4964-A20A-53CA64D44969}"/>
              </a:ext>
            </a:extLst>
          </p:cNvPr>
          <p:cNvSpPr>
            <a:spLocks noGrp="1"/>
          </p:cNvSpPr>
          <p:nvPr>
            <p:ph idx="1"/>
          </p:nvPr>
        </p:nvSpPr>
        <p:spPr>
          <a:xfrm>
            <a:off x="1096963" y="3023181"/>
            <a:ext cx="8598182" cy="1210617"/>
          </a:xfrm>
        </p:spPr>
        <p:txBody>
          <a:bodyPr/>
          <a:lstStyle/>
          <a:p>
            <a:r>
              <a:rPr lang="pl-PL" altLang="pl-PL" dirty="0">
                <a:solidFill>
                  <a:schemeClr val="tx1">
                    <a:lumMod val="95000"/>
                    <a:lumOff val="5000"/>
                  </a:schemeClr>
                </a:solidFill>
              </a:rPr>
              <a:t>A) pozwala  na  konfrontację, ale nie z druga osobą lecz z samym sobą,</a:t>
            </a:r>
          </a:p>
          <a:p>
            <a:r>
              <a:rPr lang="pl-PL" altLang="pl-PL" dirty="0">
                <a:solidFill>
                  <a:schemeClr val="tx1">
                    <a:lumMod val="95000"/>
                    <a:lumOff val="5000"/>
                  </a:schemeClr>
                </a:solidFill>
              </a:rPr>
              <a:t>B) konfrontuje rozmówcę z prowadzącym rozmowę.</a:t>
            </a:r>
          </a:p>
          <a:p>
            <a:pPr marL="0" indent="0">
              <a:buNone/>
            </a:pPr>
            <a:endParaRPr lang="pl-PL" altLang="pl-PL" dirty="0"/>
          </a:p>
          <a:p>
            <a:endParaRPr lang="pl-PL" dirty="0"/>
          </a:p>
        </p:txBody>
      </p:sp>
      <p:sp>
        <p:nvSpPr>
          <p:cNvPr id="5" name="Tytuł 1">
            <a:extLst>
              <a:ext uri="{FF2B5EF4-FFF2-40B4-BE49-F238E27FC236}">
                <a16:creationId xmlns:a16="http://schemas.microsoft.com/office/drawing/2014/main" id="{7F386B2E-108D-4DE6-9866-6AB791C5B540}"/>
              </a:ext>
            </a:extLst>
          </p:cNvPr>
          <p:cNvSpPr>
            <a:spLocks noGrp="1"/>
          </p:cNvSpPr>
          <p:nvPr>
            <p:ph type="title"/>
          </p:nvPr>
        </p:nvSpPr>
        <p:spPr>
          <a:xfrm>
            <a:off x="1096963" y="287338"/>
            <a:ext cx="10058400" cy="1449387"/>
          </a:xfrm>
        </p:spPr>
        <p:txBody>
          <a:bodyPr>
            <a:noAutofit/>
          </a:bodyPr>
          <a:lstStyle/>
          <a:p>
            <a:r>
              <a:rPr lang="pl-PL" sz="3200" b="1" dirty="0">
                <a:solidFill>
                  <a:schemeClr val="bg2">
                    <a:lumMod val="50000"/>
                  </a:schemeClr>
                </a:solidFill>
                <a:cs typeface="Arial" panose="020B0604020202020204" pitchFamily="34" charset="0"/>
              </a:rPr>
              <a:t>10) Praca w oparciu o cele i wartości:</a:t>
            </a:r>
          </a:p>
        </p:txBody>
      </p:sp>
    </p:spTree>
    <p:extLst>
      <p:ext uri="{BB962C8B-B14F-4D97-AF65-F5344CB8AC3E}">
        <p14:creationId xmlns:p14="http://schemas.microsoft.com/office/powerpoint/2010/main" val="29748380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5F1DA5-ACC0-06A5-6805-041943F83CCD}"/>
              </a:ext>
            </a:extLst>
          </p:cNvPr>
          <p:cNvSpPr>
            <a:spLocks noGrp="1"/>
          </p:cNvSpPr>
          <p:nvPr>
            <p:ph type="title"/>
          </p:nvPr>
        </p:nvSpPr>
        <p:spPr/>
        <p:txBody>
          <a:bodyPr>
            <a:normAutofit/>
          </a:bodyPr>
          <a:lstStyle/>
          <a:p>
            <a:r>
              <a:rPr lang="pl-PL" sz="3200" b="1" dirty="0">
                <a:solidFill>
                  <a:schemeClr val="bg2">
                    <a:lumMod val="50000"/>
                  </a:schemeClr>
                </a:solidFill>
              </a:rPr>
              <a:t>PRAWIDŁOWE ODPOWIEDZI</a:t>
            </a:r>
          </a:p>
        </p:txBody>
      </p:sp>
      <p:sp>
        <p:nvSpPr>
          <p:cNvPr id="3" name="Symbol zastępczy zawartości 2">
            <a:extLst>
              <a:ext uri="{FF2B5EF4-FFF2-40B4-BE49-F238E27FC236}">
                <a16:creationId xmlns:a16="http://schemas.microsoft.com/office/drawing/2014/main" id="{E9D1A952-555A-A759-D6E1-28ACB046D795}"/>
              </a:ext>
            </a:extLst>
          </p:cNvPr>
          <p:cNvSpPr>
            <a:spLocks noGrp="1"/>
          </p:cNvSpPr>
          <p:nvPr>
            <p:ph idx="1"/>
          </p:nvPr>
        </p:nvSpPr>
        <p:spPr>
          <a:xfrm>
            <a:off x="1735898" y="2488876"/>
            <a:ext cx="798305" cy="1618320"/>
          </a:xfrm>
        </p:spPr>
        <p:txBody>
          <a:bodyPr>
            <a:noAutofit/>
          </a:bodyPr>
          <a:lstStyle/>
          <a:p>
            <a:pPr marL="0" indent="0">
              <a:spcBef>
                <a:spcPts val="0"/>
              </a:spcBef>
              <a:buNone/>
            </a:pPr>
            <a:r>
              <a:rPr lang="pl-PL" sz="2400" b="1" dirty="0">
                <a:solidFill>
                  <a:schemeClr val="bg1">
                    <a:lumMod val="50000"/>
                  </a:schemeClr>
                </a:solidFill>
                <a:ea typeface="ＭＳ Ｐゴシック" pitchFamily="-28" charset="-128"/>
                <a:cs typeface="Arial" panose="020B0604020202020204" pitchFamily="34" charset="0"/>
              </a:rPr>
              <a:t>1 A</a:t>
            </a:r>
          </a:p>
          <a:p>
            <a:pPr marL="0" indent="0">
              <a:spcBef>
                <a:spcPts val="0"/>
              </a:spcBef>
              <a:buNone/>
            </a:pPr>
            <a:r>
              <a:rPr lang="pl-PL" sz="2400" b="1" dirty="0">
                <a:solidFill>
                  <a:schemeClr val="bg1">
                    <a:lumMod val="50000"/>
                  </a:schemeClr>
                </a:solidFill>
                <a:ea typeface="ＭＳ Ｐゴシック" pitchFamily="-28" charset="-128"/>
                <a:cs typeface="Arial" panose="020B0604020202020204" pitchFamily="34" charset="0"/>
              </a:rPr>
              <a:t>2 A</a:t>
            </a:r>
          </a:p>
          <a:p>
            <a:pPr marL="0" indent="0">
              <a:spcBef>
                <a:spcPts val="0"/>
              </a:spcBef>
              <a:buNone/>
            </a:pPr>
            <a:r>
              <a:rPr lang="pl-PL" sz="2400" b="1" dirty="0">
                <a:solidFill>
                  <a:schemeClr val="bg1">
                    <a:lumMod val="50000"/>
                  </a:schemeClr>
                </a:solidFill>
                <a:ea typeface="ＭＳ Ｐゴシック" pitchFamily="-28" charset="-128"/>
                <a:cs typeface="Arial" panose="020B0604020202020204" pitchFamily="34" charset="0"/>
              </a:rPr>
              <a:t>3 A</a:t>
            </a:r>
          </a:p>
          <a:p>
            <a:pPr marL="0" indent="0">
              <a:spcBef>
                <a:spcPts val="0"/>
              </a:spcBef>
              <a:buNone/>
            </a:pPr>
            <a:r>
              <a:rPr lang="pl-PL" sz="2400" b="1" dirty="0">
                <a:solidFill>
                  <a:schemeClr val="bg1">
                    <a:lumMod val="50000"/>
                  </a:schemeClr>
                </a:solidFill>
                <a:ea typeface="ＭＳ Ｐゴシック" pitchFamily="-28" charset="-128"/>
                <a:cs typeface="Arial" panose="020B0604020202020204" pitchFamily="34" charset="0"/>
              </a:rPr>
              <a:t>4 A</a:t>
            </a:r>
          </a:p>
          <a:p>
            <a:pPr marL="0" indent="0">
              <a:spcBef>
                <a:spcPts val="0"/>
              </a:spcBef>
              <a:buNone/>
            </a:pPr>
            <a:r>
              <a:rPr lang="pl-PL" sz="2400" b="1" dirty="0">
                <a:solidFill>
                  <a:schemeClr val="bg1">
                    <a:lumMod val="50000"/>
                  </a:schemeClr>
                </a:solidFill>
                <a:ea typeface="ＭＳ Ｐゴシック" pitchFamily="-28" charset="-128"/>
                <a:cs typeface="Arial" panose="020B0604020202020204" pitchFamily="34" charset="0"/>
              </a:rPr>
              <a:t>5 A</a:t>
            </a:r>
          </a:p>
          <a:p>
            <a:pPr marL="0" indent="0">
              <a:spcBef>
                <a:spcPts val="0"/>
              </a:spcBef>
              <a:buNone/>
            </a:pPr>
            <a:endParaRPr lang="en-US" b="1" dirty="0">
              <a:solidFill>
                <a:schemeClr val="bg2">
                  <a:lumMod val="50000"/>
                </a:schemeClr>
              </a:solidFill>
              <a:ea typeface="ＭＳ Ｐゴシック" pitchFamily="-28" charset="-128"/>
              <a:cs typeface="Arial" panose="020B0604020202020204" pitchFamily="34" charset="0"/>
            </a:endParaRPr>
          </a:p>
        </p:txBody>
      </p:sp>
      <p:pic>
        <p:nvPicPr>
          <p:cNvPr id="4" name="Obraz 3">
            <a:extLst>
              <a:ext uri="{FF2B5EF4-FFF2-40B4-BE49-F238E27FC236}">
                <a16:creationId xmlns:a16="http://schemas.microsoft.com/office/drawing/2014/main" id="{38F7DE7F-7A3A-4909-A577-C326961A0E0E}"/>
              </a:ext>
            </a:extLst>
          </p:cNvPr>
          <p:cNvPicPr>
            <a:picLocks noChangeAspect="1"/>
          </p:cNvPicPr>
          <p:nvPr/>
        </p:nvPicPr>
        <p:blipFill>
          <a:blip r:embed="rId2"/>
          <a:stretch>
            <a:fillRect/>
          </a:stretch>
        </p:blipFill>
        <p:spPr>
          <a:xfrm>
            <a:off x="5026578" y="2123117"/>
            <a:ext cx="5962650" cy="3686175"/>
          </a:xfrm>
          <a:prstGeom prst="rect">
            <a:avLst/>
          </a:prstGeom>
        </p:spPr>
      </p:pic>
      <p:sp>
        <p:nvSpPr>
          <p:cNvPr id="5" name="Prostokąt 4">
            <a:extLst>
              <a:ext uri="{FF2B5EF4-FFF2-40B4-BE49-F238E27FC236}">
                <a16:creationId xmlns:a16="http://schemas.microsoft.com/office/drawing/2014/main" id="{678AFF70-843C-4DB6-A5DB-A13D1258DD35}"/>
              </a:ext>
            </a:extLst>
          </p:cNvPr>
          <p:cNvSpPr/>
          <p:nvPr/>
        </p:nvSpPr>
        <p:spPr>
          <a:xfrm>
            <a:off x="3486151" y="2488876"/>
            <a:ext cx="1540427" cy="1938992"/>
          </a:xfrm>
          <a:prstGeom prst="rect">
            <a:avLst/>
          </a:prstGeom>
        </p:spPr>
        <p:txBody>
          <a:bodyPr wrap="square">
            <a:spAutoFit/>
          </a:bodyPr>
          <a:lstStyle/>
          <a:p>
            <a:r>
              <a:rPr lang="pl-PL" sz="2400" b="1" dirty="0">
                <a:solidFill>
                  <a:schemeClr val="bg1">
                    <a:lumMod val="50000"/>
                  </a:schemeClr>
                </a:solidFill>
                <a:ea typeface="ＭＳ Ｐゴシック" pitchFamily="-28" charset="-128"/>
                <a:cs typeface="Arial" panose="020B0604020202020204" pitchFamily="34" charset="0"/>
              </a:rPr>
              <a:t>6 B</a:t>
            </a:r>
          </a:p>
          <a:p>
            <a:r>
              <a:rPr lang="pl-PL" sz="2400" b="1" dirty="0">
                <a:solidFill>
                  <a:schemeClr val="bg1">
                    <a:lumMod val="50000"/>
                  </a:schemeClr>
                </a:solidFill>
                <a:ea typeface="ＭＳ Ｐゴシック" pitchFamily="-28" charset="-128"/>
                <a:cs typeface="Arial" panose="020B0604020202020204" pitchFamily="34" charset="0"/>
              </a:rPr>
              <a:t>7 C</a:t>
            </a:r>
          </a:p>
          <a:p>
            <a:r>
              <a:rPr lang="pl-PL" sz="2400" b="1" dirty="0">
                <a:solidFill>
                  <a:schemeClr val="bg1">
                    <a:lumMod val="50000"/>
                  </a:schemeClr>
                </a:solidFill>
                <a:ea typeface="ＭＳ Ｐゴシック" pitchFamily="-28" charset="-128"/>
                <a:cs typeface="Arial" panose="020B0604020202020204" pitchFamily="34" charset="0"/>
              </a:rPr>
              <a:t>8 C</a:t>
            </a:r>
          </a:p>
          <a:p>
            <a:r>
              <a:rPr lang="pl-PL" sz="2400" b="1" dirty="0">
                <a:solidFill>
                  <a:schemeClr val="bg1">
                    <a:lumMod val="50000"/>
                  </a:schemeClr>
                </a:solidFill>
                <a:ea typeface="ＭＳ Ｐゴシック" pitchFamily="-28" charset="-128"/>
                <a:cs typeface="Arial" panose="020B0604020202020204" pitchFamily="34" charset="0"/>
              </a:rPr>
              <a:t>9 B</a:t>
            </a:r>
          </a:p>
          <a:p>
            <a:r>
              <a:rPr lang="pl-PL" sz="2400" b="1" dirty="0">
                <a:solidFill>
                  <a:schemeClr val="bg1">
                    <a:lumMod val="50000"/>
                  </a:schemeClr>
                </a:solidFill>
                <a:ea typeface="ＭＳ Ｐゴシック" pitchFamily="-28" charset="-128"/>
                <a:cs typeface="Arial" panose="020B0604020202020204" pitchFamily="34" charset="0"/>
              </a:rPr>
              <a:t>10 A</a:t>
            </a:r>
            <a:endParaRPr lang="pl-PL" sz="2400" dirty="0">
              <a:solidFill>
                <a:schemeClr val="bg1">
                  <a:lumMod val="50000"/>
                </a:schemeClr>
              </a:solidFill>
            </a:endParaRPr>
          </a:p>
        </p:txBody>
      </p:sp>
    </p:spTree>
    <p:extLst>
      <p:ext uri="{BB962C8B-B14F-4D97-AF65-F5344CB8AC3E}">
        <p14:creationId xmlns:p14="http://schemas.microsoft.com/office/powerpoint/2010/main" val="29756562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1CEE2F-0F89-EB8A-CFA7-264C625EAC51}"/>
              </a:ext>
            </a:extLst>
          </p:cNvPr>
          <p:cNvSpPr>
            <a:spLocks noGrp="1"/>
          </p:cNvSpPr>
          <p:nvPr>
            <p:ph type="title"/>
          </p:nvPr>
        </p:nvSpPr>
        <p:spPr>
          <a:xfrm>
            <a:off x="1097280" y="706273"/>
            <a:ext cx="10058400" cy="748454"/>
          </a:xfrm>
        </p:spPr>
        <p:txBody>
          <a:bodyPr>
            <a:normAutofit/>
          </a:bodyPr>
          <a:lstStyle/>
          <a:p>
            <a:pPr algn="ctr"/>
            <a:r>
              <a:rPr lang="pl-PL" sz="3200" b="1" dirty="0">
                <a:solidFill>
                  <a:schemeClr val="bg2">
                    <a:lumMod val="50000"/>
                  </a:schemeClr>
                </a:solidFill>
              </a:rPr>
              <a:t>DZIĘKUJĘ ZA UWAGĘ </a:t>
            </a:r>
            <a:r>
              <a:rPr lang="pl-PL" sz="3200" b="1" dirty="0">
                <a:solidFill>
                  <a:schemeClr val="bg2">
                    <a:lumMod val="50000"/>
                  </a:schemeClr>
                </a:solidFill>
                <a:sym typeface="Wingdings" panose="05000000000000000000" pitchFamily="2" charset="2"/>
              </a:rPr>
              <a:t></a:t>
            </a:r>
            <a:endParaRPr lang="pl-PL" sz="3200" b="1" dirty="0">
              <a:solidFill>
                <a:schemeClr val="bg2">
                  <a:lumMod val="50000"/>
                </a:schemeClr>
              </a:solidFill>
            </a:endParaRPr>
          </a:p>
        </p:txBody>
      </p:sp>
      <p:sp>
        <p:nvSpPr>
          <p:cNvPr id="3" name="Symbol zastępczy zawartości 2">
            <a:extLst>
              <a:ext uri="{FF2B5EF4-FFF2-40B4-BE49-F238E27FC236}">
                <a16:creationId xmlns:a16="http://schemas.microsoft.com/office/drawing/2014/main" id="{9CEA3D74-6735-5248-5E13-9ACEC9FD7D85}"/>
              </a:ext>
            </a:extLst>
          </p:cNvPr>
          <p:cNvSpPr>
            <a:spLocks noGrp="1"/>
          </p:cNvSpPr>
          <p:nvPr>
            <p:ph idx="1"/>
          </p:nvPr>
        </p:nvSpPr>
        <p:spPr>
          <a:xfrm>
            <a:off x="1097280" y="2128367"/>
            <a:ext cx="10058400" cy="4023360"/>
          </a:xfrm>
        </p:spPr>
        <p:txBody>
          <a:bodyPr>
            <a:normAutofit/>
          </a:bodyPr>
          <a:lstStyle/>
          <a:p>
            <a:pPr marL="0" indent="0" algn="ctr">
              <a:lnSpc>
                <a:spcPct val="170000"/>
              </a:lnSpc>
              <a:spcBef>
                <a:spcPts val="0"/>
              </a:spcBef>
              <a:spcAft>
                <a:spcPts val="0"/>
              </a:spcAft>
              <a:buNone/>
            </a:pPr>
            <a:r>
              <a:rPr lang="pl-PL" sz="2800" b="1" dirty="0">
                <a:solidFill>
                  <a:schemeClr val="accent3">
                    <a:lumMod val="75000"/>
                  </a:schemeClr>
                </a:solidFill>
              </a:rPr>
              <a:t>prowadziła: s. ANNA BAŁCHAN SMI</a:t>
            </a:r>
          </a:p>
          <a:p>
            <a:pPr algn="ctr">
              <a:lnSpc>
                <a:spcPct val="170000"/>
              </a:lnSpc>
              <a:spcBef>
                <a:spcPts val="0"/>
              </a:spcBef>
              <a:spcAft>
                <a:spcPts val="0"/>
              </a:spcAft>
            </a:pPr>
            <a:r>
              <a:rPr lang="pl-PL" sz="1800" dirty="0">
                <a:solidFill>
                  <a:schemeClr val="tx1">
                    <a:lumMod val="95000"/>
                    <a:lumOff val="5000"/>
                  </a:schemeClr>
                </a:solidFill>
              </a:rPr>
              <a:t>e-mail: a.balchan@po-moc.pl</a:t>
            </a:r>
            <a:br>
              <a:rPr lang="pl-PL" sz="1800" dirty="0">
                <a:solidFill>
                  <a:schemeClr val="tx1">
                    <a:lumMod val="95000"/>
                    <a:lumOff val="5000"/>
                  </a:schemeClr>
                </a:solidFill>
              </a:rPr>
            </a:br>
            <a:r>
              <a:rPr lang="pl-PL" sz="1800" dirty="0">
                <a:solidFill>
                  <a:schemeClr val="tx1">
                    <a:lumMod val="95000"/>
                    <a:lumOff val="5000"/>
                  </a:schemeClr>
                </a:solidFill>
              </a:rPr>
              <a:t>Polski Instytut Dialogu Motywującego (PIDM)</a:t>
            </a:r>
          </a:p>
          <a:p>
            <a:pPr algn="ctr">
              <a:lnSpc>
                <a:spcPct val="100000"/>
              </a:lnSpc>
              <a:spcBef>
                <a:spcPts val="0"/>
              </a:spcBef>
              <a:spcAft>
                <a:spcPts val="0"/>
              </a:spcAft>
            </a:pPr>
            <a:r>
              <a:rPr lang="pl-PL" sz="1800" dirty="0">
                <a:solidFill>
                  <a:schemeClr val="tx1">
                    <a:lumMod val="95000"/>
                    <a:lumOff val="5000"/>
                  </a:schemeClr>
                </a:solidFill>
                <a:hlinkClick r:id="rId2">
                  <a:extLst>
                    <a:ext uri="{A12FA001-AC4F-418D-AE19-62706E023703}">
                      <ahyp:hlinkClr xmlns:ahyp="http://schemas.microsoft.com/office/drawing/2018/hyperlinkcolor" val="tx"/>
                    </a:ext>
                  </a:extLst>
                </a:hlinkClick>
              </a:rPr>
              <a:t>e-mail: sekretariat@pidm.pl</a:t>
            </a:r>
            <a:endParaRPr lang="pl-PL" sz="1800" dirty="0">
              <a:solidFill>
                <a:schemeClr val="tx1">
                  <a:lumMod val="95000"/>
                  <a:lumOff val="5000"/>
                </a:schemeClr>
              </a:solidFill>
            </a:endParaRPr>
          </a:p>
          <a:p>
            <a:pPr algn="ctr">
              <a:lnSpc>
                <a:spcPct val="100000"/>
              </a:lnSpc>
              <a:spcBef>
                <a:spcPts val="0"/>
              </a:spcBef>
              <a:spcAft>
                <a:spcPts val="0"/>
              </a:spcAft>
            </a:pPr>
            <a:endParaRPr lang="pl-PL" sz="1800" dirty="0">
              <a:solidFill>
                <a:schemeClr val="tx1">
                  <a:lumMod val="95000"/>
                  <a:lumOff val="5000"/>
                </a:schemeClr>
              </a:solidFill>
            </a:endParaRPr>
          </a:p>
          <a:p>
            <a:pPr algn="ctr">
              <a:lnSpc>
                <a:spcPct val="100000"/>
              </a:lnSpc>
              <a:spcBef>
                <a:spcPts val="0"/>
              </a:spcBef>
              <a:spcAft>
                <a:spcPts val="0"/>
              </a:spcAft>
            </a:pPr>
            <a:r>
              <a:rPr lang="pl-PL" sz="1800" dirty="0">
                <a:solidFill>
                  <a:schemeClr val="tx1">
                    <a:lumMod val="95000"/>
                    <a:lumOff val="5000"/>
                  </a:schemeClr>
                </a:solidFill>
              </a:rPr>
              <a:t>tel. 535 524 733</a:t>
            </a:r>
          </a:p>
        </p:txBody>
      </p:sp>
    </p:spTree>
    <p:extLst>
      <p:ext uri="{BB962C8B-B14F-4D97-AF65-F5344CB8AC3E}">
        <p14:creationId xmlns:p14="http://schemas.microsoft.com/office/powerpoint/2010/main" val="3643088677"/>
      </p:ext>
    </p:extLst>
  </p:cSld>
  <p:clrMapOvr>
    <a:masterClrMapping/>
  </p:clrMapOvr>
</p:sld>
</file>

<file path=ppt/theme/theme1.xml><?xml version="1.0" encoding="utf-8"?>
<a:theme xmlns:a="http://schemas.openxmlformats.org/drawingml/2006/main" name="Retrospekcja">
  <a:themeElements>
    <a:clrScheme name="Ciepły niebieski">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2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1255</TotalTime>
  <Words>7901</Words>
  <Application>Microsoft Office PowerPoint</Application>
  <PresentationFormat>Panoramiczny</PresentationFormat>
  <Paragraphs>686</Paragraphs>
  <Slides>95</Slides>
  <Notes>0</Notes>
  <HiddenSlides>0</HiddenSlides>
  <MMClips>0</MMClips>
  <ScaleCrop>false</ScaleCrop>
  <HeadingPairs>
    <vt:vector size="6" baseType="variant">
      <vt:variant>
        <vt:lpstr>Używane czcionki</vt:lpstr>
      </vt:variant>
      <vt:variant>
        <vt:i4>16</vt:i4>
      </vt:variant>
      <vt:variant>
        <vt:lpstr>Motyw</vt:lpstr>
      </vt:variant>
      <vt:variant>
        <vt:i4>4</vt:i4>
      </vt:variant>
      <vt:variant>
        <vt:lpstr>Tytuły slajdów</vt:lpstr>
      </vt:variant>
      <vt:variant>
        <vt:i4>95</vt:i4>
      </vt:variant>
    </vt:vector>
  </HeadingPairs>
  <TitlesOfParts>
    <vt:vector size="115" baseType="lpstr">
      <vt:lpstr>ＭＳ Ｐゴシック</vt:lpstr>
      <vt:lpstr>72 Black</vt:lpstr>
      <vt:lpstr>AdvOT1ef757c0</vt:lpstr>
      <vt:lpstr>AdvOT1ef757c0+20</vt:lpstr>
      <vt:lpstr>AdvOT7d6df7ab.I</vt:lpstr>
      <vt:lpstr>Arial</vt:lpstr>
      <vt:lpstr>Arimo-Bold</vt:lpstr>
      <vt:lpstr>Arimo-Regular</vt:lpstr>
      <vt:lpstr>Calibri</vt:lpstr>
      <vt:lpstr>Calibri Light</vt:lpstr>
      <vt:lpstr>Sylfaen</vt:lpstr>
      <vt:lpstr>Tahoma</vt:lpstr>
      <vt:lpstr>Times New Roman</vt:lpstr>
      <vt:lpstr>Wingdings</vt:lpstr>
      <vt:lpstr>Wingdings 2</vt:lpstr>
      <vt:lpstr>Wingdings 3</vt:lpstr>
      <vt:lpstr>Retrospekcja</vt:lpstr>
      <vt:lpstr>2_Projekt niestandardowy</vt:lpstr>
      <vt:lpstr>1_Projekt niestandardowy</vt:lpstr>
      <vt:lpstr>Projekt niestandardowy</vt:lpstr>
      <vt:lpstr>ZASTOSOWANIE DIALOGU MOTYWUJĄCEGO  W PRACY SOCJOTERAPEUTYCZNEJ Z DZIEĆMI I MŁODZIEŻĄ   </vt:lpstr>
      <vt:lpstr>AUTORZY METODY</vt:lpstr>
      <vt:lpstr>   HISTORIA ROZWOJU METODY</vt:lpstr>
      <vt:lpstr>HISTORIA ROZWOJU METODY</vt:lpstr>
      <vt:lpstr>ZASTOSOWANIE I SKUTECZNOŚĆ DIALOGU MOTYWUJĄCEGO</vt:lpstr>
      <vt:lpstr>EWOLUCJA DM </vt:lpstr>
      <vt:lpstr>MI 4 - CZYLI 4 WYDANIE KSIĄŻKI O DM (W. MILLER I S. ROLLNICK)</vt:lpstr>
      <vt:lpstr>KLUCZOWE ELEMENTY DM  </vt:lpstr>
      <vt:lpstr>PODSTAWA DM: PODEJŚCIE HUMANISTYCZNE - CARL ROGERS </vt:lpstr>
      <vt:lpstr>TRIADA ROGERIAŃSKA</vt:lpstr>
      <vt:lpstr>INNE TEORIE PSYCHOLOGICZNE SPÓJNE Z DM</vt:lpstr>
      <vt:lpstr>TRANSTEORETYCZNY MODEL ZMIANY</vt:lpstr>
      <vt:lpstr>DM NA KONTINUUM STYLÓW KOMUNIKACJI</vt:lpstr>
      <vt:lpstr>ODRUCH NAPRAWIANIA</vt:lpstr>
      <vt:lpstr>BARIERY KOMUNIKACYJNE (WG THOMASA GORDONA) </vt:lpstr>
      <vt:lpstr>DO CZEGO MOŻE PROWADZIĆ ODRUCH NAPRAWIANIA?</vt:lpstr>
      <vt:lpstr>AMBIWALENCJA</vt:lpstr>
      <vt:lpstr>DIALOG MOTYWUJĄCY - definicja</vt:lpstr>
      <vt:lpstr>CZYM JEST, A CZYM NIE JEST DM</vt:lpstr>
      <vt:lpstr>NASZ OBIEKTYW W DM…</vt:lpstr>
      <vt:lpstr>ELEMENTY SKŁADOWE DIALOGU MOTYWUJĄCEGO</vt:lpstr>
      <vt:lpstr>DUCH DM, CZYLI NASZA POSTAWA WOBEC ROZMÓWCY</vt:lpstr>
      <vt:lpstr>DUCH DM - WSPÓŁPRACA (PARTNERSTWO)</vt:lpstr>
      <vt:lpstr>DUCH DM - AKCEPTACJA</vt:lpstr>
      <vt:lpstr>BEZWARUNKOWA WARTOŚĆ</vt:lpstr>
      <vt:lpstr>TRAFNA EMPATIA</vt:lpstr>
      <vt:lpstr>C.G. ROGERS – POJĘCIE TRAFNEJ EMPATII</vt:lpstr>
      <vt:lpstr>EMPATIA JAKO CZYNNIK ZWIĘKSZAJĄCY SKUTECZOŚĆ POMOCY</vt:lpstr>
      <vt:lpstr>UZNANIE AUTONOMII</vt:lpstr>
      <vt:lpstr>DOWARTOŚCIOWANIE</vt:lpstr>
      <vt:lpstr>WYWOŁYWANIE (UMACNIANIE)</vt:lpstr>
      <vt:lpstr>TROSKA (WSPÓŁCZUCIE)</vt:lpstr>
      <vt:lpstr>„</vt:lpstr>
      <vt:lpstr>4 PODSTAWOWE ZADANIA (PROCESY) DM</vt:lpstr>
      <vt:lpstr>ZADANIE/ PROCES ANGAŻOWANIA</vt:lpstr>
      <vt:lpstr>JAK TO WIDZI ROZMÓWCA</vt:lpstr>
      <vt:lpstr>CZYNNIKI SPRZYJAJĄCE ZAANGAŻOWANIU</vt:lpstr>
      <vt:lpstr>PUŁAPKI W ANGAŻOWANIU</vt:lpstr>
      <vt:lpstr>„</vt:lpstr>
      <vt:lpstr>NASTAWIENIE MA ZNACZENIE!</vt:lpstr>
      <vt:lpstr>AUTENTYCZNOŚĆ</vt:lpstr>
      <vt:lpstr>DUCH A NARZĘDZIA DM</vt:lpstr>
      <vt:lpstr>UMIEJĘTNOŚCI wspomagające SKUTECZNE NIESIENIE WSPARCIA/POMOCY</vt:lpstr>
      <vt:lpstr>NADZIEJA – jako element tzw. „kapitału psychologicznego” </vt:lpstr>
      <vt:lpstr>Podstawowe umiejętności DM – OARS („wiosła”)</vt:lpstr>
      <vt:lpstr>Odzwierciedlenia</vt:lpstr>
      <vt:lpstr>Odzwierciedlenie – słuchanie odzwierciedlające</vt:lpstr>
      <vt:lpstr>Odzwierciedlenia w procesie komunikacji</vt:lpstr>
      <vt:lpstr>Odzwierciedlenie proste</vt:lpstr>
      <vt:lpstr>Odzwierciedlenie złożone</vt:lpstr>
      <vt:lpstr>Odzwierciedlenie złożone – wyolbrzymiające i pomniejszające</vt:lpstr>
      <vt:lpstr>Odzwierciedlenie złożone - wzmocnione</vt:lpstr>
      <vt:lpstr>Odzwierciedlenia złożone - dwustronne</vt:lpstr>
      <vt:lpstr>Prezentacja programu PowerPoint</vt:lpstr>
      <vt:lpstr>Pytania zamknięte w DM</vt:lpstr>
      <vt:lpstr>Pytania otwarte w DM</vt:lpstr>
      <vt:lpstr>      Pytania zamknięte – pytania otwarte</vt:lpstr>
      <vt:lpstr>  Pytania otwarte pozwalają poznać:</vt:lpstr>
      <vt:lpstr>DOWARTOŚCIOWANIE</vt:lpstr>
      <vt:lpstr>Cechy dowartościowań:</vt:lpstr>
      <vt:lpstr>Funkcje dowartościowań:</vt:lpstr>
      <vt:lpstr>Chwalenie a dowartościowanie</vt:lpstr>
      <vt:lpstr>Prezentacja programu PowerPoint</vt:lpstr>
      <vt:lpstr>Jak dowartościowywać?</vt:lpstr>
      <vt:lpstr>Przepis na dowartościowywanie</vt:lpstr>
      <vt:lpstr>Prezentacja programu PowerPoint</vt:lpstr>
      <vt:lpstr>Prezentacja programu PowerPoint</vt:lpstr>
      <vt:lpstr>  ZAPYTAJ (WYDOBĄDŹ)</vt:lpstr>
      <vt:lpstr> ZAPROPONUJ (DOSTARCZ)</vt:lpstr>
      <vt:lpstr>  ZAPYTAJ (WYDOBĄDŹ)</vt:lpstr>
      <vt:lpstr> PORADA</vt:lpstr>
      <vt:lpstr> Jak udzielać rad zgodnie DM?</vt:lpstr>
      <vt:lpstr>Ukierunkowywanie – pytania do siebie</vt:lpstr>
      <vt:lpstr>Procesy w DM - Ukierunkowywanie</vt:lpstr>
      <vt:lpstr>Pytania w ukierunkowywaniu</vt:lpstr>
      <vt:lpstr>Odzwierciedlenia ukierunkowujące</vt:lpstr>
      <vt:lpstr>Trzy źródła ukierunkowania</vt:lpstr>
      <vt:lpstr>Trzy scenariusze ukierunkowywania</vt:lpstr>
      <vt:lpstr>Cele i wartości</vt:lpstr>
      <vt:lpstr>Ku pamięci…</vt:lpstr>
      <vt:lpstr>Gdzie uczyć się DIALOGU MOTYWUJĄCEGO?</vt:lpstr>
      <vt:lpstr>Gdzie uczyć się STREETWORKINGU?</vt:lpstr>
      <vt:lpstr>PODSUMOWANIE WEBINARU</vt:lpstr>
      <vt:lpstr>1) „Z jednej strony uważa Pan, że psycholog przesadza, a z drugiej strony martwią Pana niektóre zachowania córki.”</vt:lpstr>
      <vt:lpstr>2) Jaki jest cel stosowania DIALOGU MOTYWUJĄCEGO (DM)?</vt:lpstr>
      <vt:lpstr>3) Czym są odzwierciedlenia proste?</vt:lpstr>
      <vt:lpstr>4) Czym jest DIALOG MOTYWUJĄCY (DM)?</vt:lpstr>
      <vt:lpstr>5) Co jest istotą odzwierciedlającego słuchania?</vt:lpstr>
      <vt:lpstr>6) Co składa się na narzędzia DM OARS („wiosła”)?</vt:lpstr>
      <vt:lpstr>7) Odzwierciedlenie wzmocnione:</vt:lpstr>
      <vt:lpstr> 8) Jaka jest FUNKCJA ODZWIERCIEDLENIA?</vt:lpstr>
      <vt:lpstr>9) Możliwe źródła ukierunkowania w DM to:</vt:lpstr>
      <vt:lpstr>10) Praca w oparciu o cele i wartości:</vt:lpstr>
      <vt:lpstr>PRAWIDŁOWE ODPOWIEDZI</vt:lpstr>
      <vt:lpstr>DZIĘKUJĘ ZA UWAGĘ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DIALOGU MOTYWUJĄCEGO Polskiego Instytutu Dialogu Motywującego (PIDM)</dc:title>
  <dc:creator>Dominik Meinhart-Burzyński</dc:creator>
  <cp:lastModifiedBy>Dominik Meinhart-Burzyński</cp:lastModifiedBy>
  <cp:revision>33</cp:revision>
  <dcterms:created xsi:type="dcterms:W3CDTF">2024-07-13T21:34:11Z</dcterms:created>
  <dcterms:modified xsi:type="dcterms:W3CDTF">2024-10-22T19:15:06Z</dcterms:modified>
</cp:coreProperties>
</file>