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pl-PL" sz="4400" spc="-1" strike="noStrike">
                <a:latin typeface="Arial"/>
              </a:rPr>
              <a:t>Kliknij, aby edytować format tekstu tytułu</a:t>
            </a:r>
            <a:endParaRPr b="0" lang="pl-PL"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38" name="CustomShape 1"/>
          <p:cNvSpPr/>
          <p:nvPr/>
        </p:nvSpPr>
        <p:spPr>
          <a:xfrm>
            <a:off x="457200" y="273240"/>
            <a:ext cx="8227800" cy="1143360"/>
          </a:xfrm>
          <a:prstGeom prst="rect">
            <a:avLst/>
          </a:prstGeom>
          <a:noFill/>
          <a:ln w="0">
            <a:noFill/>
          </a:ln>
        </p:spPr>
        <p:style>
          <a:lnRef idx="0"/>
          <a:fillRef idx="0"/>
          <a:effectRef idx="0"/>
          <a:fontRef idx="minor"/>
        </p:style>
      </p:sp>
      <p:sp>
        <p:nvSpPr>
          <p:cNvPr id="39" name="CustomShape 2"/>
          <p:cNvSpPr/>
          <p:nvPr/>
        </p:nvSpPr>
        <p:spPr>
          <a:xfrm>
            <a:off x="457200" y="1604520"/>
            <a:ext cx="8227800" cy="3975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pl-PL" sz="2000" spc="-1" strike="noStrike">
                <a:solidFill>
                  <a:srgbClr val="000000"/>
                </a:solidFill>
                <a:latin typeface="Arial"/>
                <a:ea typeface="DejaVu Sans"/>
              </a:rPr>
              <a:t>Mediacja z udziałem nieletnich i małoletnich (w profilaktyce uzależnień). Wymiar praktyczny</a:t>
            </a: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r>
              <a:rPr b="1" lang="pl-PL" sz="1200" spc="-1" strike="noStrike">
                <a:solidFill>
                  <a:srgbClr val="000000"/>
                </a:solidFill>
                <a:latin typeface="Arial"/>
                <a:ea typeface="DejaVu Sans"/>
              </a:rPr>
              <a:t>dr Patryk Kujan</a:t>
            </a:r>
            <a:endParaRPr b="0" lang="pl-PL" sz="1200" spc="-1" strike="noStrike">
              <a:latin typeface="Arial"/>
            </a:endParaRPr>
          </a:p>
          <a:p>
            <a:pPr algn="ctr">
              <a:lnSpc>
                <a:spcPct val="100000"/>
              </a:lnSpc>
              <a:buNone/>
            </a:pPr>
            <a:r>
              <a:rPr b="1" lang="pl-PL" sz="1200" spc="-1" strike="noStrike">
                <a:solidFill>
                  <a:srgbClr val="000000"/>
                </a:solidFill>
                <a:latin typeface="Arial"/>
                <a:ea typeface="DejaVu Sans"/>
              </a:rPr>
              <a:t>	</a:t>
            </a:r>
            <a:r>
              <a:rPr b="1" lang="pl-PL" sz="1200" spc="-1" strike="noStrike">
                <a:solidFill>
                  <a:srgbClr val="000000"/>
                </a:solidFill>
                <a:latin typeface="Arial"/>
                <a:ea typeface="DejaVu Sans"/>
              </a:rPr>
              <a:t>	</a:t>
            </a:r>
            <a:r>
              <a:rPr b="1" lang="pl-PL" sz="1200" spc="-1" strike="noStrike">
                <a:solidFill>
                  <a:srgbClr val="000000"/>
                </a:solidFill>
                <a:latin typeface="Arial"/>
                <a:ea typeface="DejaVu Sans"/>
              </a:rPr>
              <a:t> </a:t>
            </a:r>
            <a:r>
              <a:rPr b="1" lang="pl-PL" sz="1200" spc="-1" strike="noStrike">
                <a:solidFill>
                  <a:srgbClr val="000000"/>
                </a:solidFill>
                <a:latin typeface="Arial"/>
                <a:ea typeface="DejaVu Sans"/>
              </a:rPr>
              <a:t>Uniwersytet Bielsko-Bialski</a:t>
            </a:r>
            <a:endParaRPr b="0" lang="pl-PL" sz="1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6" name="CustomShape 1"/>
          <p:cNvSpPr/>
          <p:nvPr/>
        </p:nvSpPr>
        <p:spPr>
          <a:xfrm>
            <a:off x="457200" y="273240"/>
            <a:ext cx="8227800" cy="1143360"/>
          </a:xfrm>
          <a:prstGeom prst="rect">
            <a:avLst/>
          </a:prstGeom>
          <a:noFill/>
          <a:ln w="0">
            <a:noFill/>
          </a:ln>
        </p:spPr>
        <p:style>
          <a:lnRef idx="0"/>
          <a:fillRef idx="0"/>
          <a:effectRef idx="0"/>
          <a:fontRef idx="minor"/>
        </p:style>
      </p:sp>
      <p:sp>
        <p:nvSpPr>
          <p:cNvPr id="57"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r>
              <a:rPr b="0" lang="pl-PL" sz="2000" spc="-1" strike="noStrike">
                <a:solidFill>
                  <a:srgbClr val="000000"/>
                </a:solidFill>
                <a:latin typeface="Arial"/>
                <a:ea typeface="DejaVu Sans"/>
              </a:rPr>
              <a:t>Lista rozwiązań</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457200" y="273240"/>
            <a:ext cx="8227800" cy="11433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pl-PL" sz="2400" spc="-1" strike="noStrike">
                <a:solidFill>
                  <a:srgbClr val="000000"/>
                </a:solidFill>
                <a:latin typeface="Arial"/>
                <a:ea typeface="DejaVu Sans"/>
              </a:rPr>
              <a:t>Wynik mediacji</a:t>
            </a:r>
            <a:endParaRPr b="0" lang="pl-PL" sz="2400" spc="-1" strike="noStrike">
              <a:latin typeface="Arial"/>
            </a:endParaRPr>
          </a:p>
        </p:txBody>
      </p:sp>
      <p:sp>
        <p:nvSpPr>
          <p:cNvPr id="59"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431640" indent="-321480">
              <a:lnSpc>
                <a:spcPct val="95000"/>
              </a:lnSpc>
              <a:buNone/>
              <a:tabLst>
                <a:tab algn="l" pos="0"/>
              </a:tabLst>
            </a:pPr>
            <a:r>
              <a:rPr b="0" lang="pl-PL" sz="2000" spc="-1" strike="noStrike">
                <a:solidFill>
                  <a:srgbClr val="000000"/>
                </a:solidFill>
                <a:latin typeface="Arial"/>
                <a:ea typeface="DejaVu Sans"/>
              </a:rPr>
              <a:t>1.Ugoda</a:t>
            </a:r>
            <a:endParaRPr b="0" lang="pl-PL" sz="2000" spc="-1" strike="noStrike">
              <a:latin typeface="Arial"/>
            </a:endParaRPr>
          </a:p>
          <a:p>
            <a:pPr marL="431640" indent="-321480" algn="ctr">
              <a:lnSpc>
                <a:spcPct val="153000"/>
              </a:lnSpc>
              <a:buNone/>
              <a:tabLst>
                <a:tab algn="l" pos="0"/>
              </a:tabLst>
            </a:pPr>
            <a:r>
              <a:rPr b="0" i="1" lang="pl-PL" sz="1800" spc="-1" strike="noStrike">
                <a:solidFill>
                  <a:srgbClr val="000000"/>
                </a:solidFill>
                <a:latin typeface="Calibri Light"/>
                <a:ea typeface="DejaVu Sans"/>
              </a:rPr>
              <a:t>Podstawą relacji jest współpraca z "klientem", stającym się specjalistą od swojego życia. Takie nastawienie samo w sobie wydobywa i buduje zasoby (zalety i mocne strony) uzmysławia możliwość wpływu na własne życie.</a:t>
            </a:r>
            <a:endParaRPr b="0" lang="pl-PL" sz="1800" spc="-1" strike="noStrike">
              <a:latin typeface="Arial"/>
            </a:endParaRPr>
          </a:p>
          <a:p>
            <a:pPr marL="431640" indent="-321480" algn="ctr">
              <a:lnSpc>
                <a:spcPct val="153000"/>
              </a:lnSpc>
              <a:buNone/>
              <a:tabLst>
                <a:tab algn="l" pos="0"/>
              </a:tabLst>
            </a:pPr>
            <a:endParaRPr b="0" lang="pl-PL" sz="1800" spc="-1" strike="noStrike">
              <a:latin typeface="Arial"/>
            </a:endParaRPr>
          </a:p>
          <a:p>
            <a:pPr marL="431640" indent="-321480" algn="ctr">
              <a:lnSpc>
                <a:spcPct val="143000"/>
              </a:lnSpc>
              <a:buNone/>
              <a:tabLst>
                <a:tab algn="l" pos="0"/>
              </a:tabLst>
            </a:pPr>
            <a:endParaRPr b="0" lang="pl-PL" sz="1800" spc="-1" strike="noStrike">
              <a:latin typeface="Arial"/>
            </a:endParaRPr>
          </a:p>
          <a:p>
            <a:pPr marL="431640" indent="-321480">
              <a:lnSpc>
                <a:spcPct val="95000"/>
              </a:lnSpc>
              <a:buNone/>
              <a:tabLst>
                <a:tab algn="l" pos="0"/>
              </a:tabLst>
            </a:pPr>
            <a:r>
              <a:rPr b="0" lang="pl-PL" sz="2000" spc="-1" strike="noStrike">
                <a:solidFill>
                  <a:srgbClr val="000000"/>
                </a:solidFill>
                <a:latin typeface="Times New Roman"/>
                <a:ea typeface="DejaVu Sans"/>
              </a:rPr>
              <a:t>2. Pojednanie</a:t>
            </a:r>
            <a:endParaRPr b="0" lang="pl-PL" sz="2000" spc="-1" strike="noStrike">
              <a:latin typeface="Arial"/>
            </a:endParaRPr>
          </a:p>
          <a:p>
            <a:pPr marL="431640" indent="-321480">
              <a:lnSpc>
                <a:spcPct val="95000"/>
              </a:lnSpc>
              <a:buNone/>
              <a:tabLst>
                <a:tab algn="l" pos="0"/>
              </a:tabLst>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0" name="CustomShape 1"/>
          <p:cNvSpPr/>
          <p:nvPr/>
        </p:nvSpPr>
        <p:spPr>
          <a:xfrm>
            <a:off x="457200" y="273240"/>
            <a:ext cx="8227800" cy="1143360"/>
          </a:xfrm>
          <a:prstGeom prst="rect">
            <a:avLst/>
          </a:prstGeom>
          <a:noFill/>
          <a:ln w="0">
            <a:noFill/>
          </a:ln>
        </p:spPr>
        <p:style>
          <a:lnRef idx="0"/>
          <a:fillRef idx="0"/>
          <a:effectRef idx="0"/>
          <a:fontRef idx="minor"/>
        </p:style>
      </p:sp>
      <p:sp>
        <p:nvSpPr>
          <p:cNvPr id="61"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gn="ctr">
              <a:lnSpc>
                <a:spcPct val="100000"/>
              </a:lnSpc>
              <a:buNone/>
            </a:pPr>
            <a:r>
              <a:rPr b="0" i="1" lang="pl-PL" sz="2000" spc="-1" strike="noStrike">
                <a:solidFill>
                  <a:srgbClr val="000000"/>
                </a:solidFill>
                <a:latin typeface="Arial"/>
                <a:ea typeface="DejaVu Sans"/>
              </a:rPr>
              <a:t>Jeśli coś działa, rób tego więcej.</a:t>
            </a:r>
            <a:endParaRPr b="0" lang="pl-PL" sz="2000" spc="-1" strike="noStrike">
              <a:latin typeface="Arial"/>
            </a:endParaRPr>
          </a:p>
          <a:p>
            <a:pPr algn="ctr">
              <a:lnSpc>
                <a:spcPct val="100000"/>
              </a:lnSpc>
              <a:buNone/>
            </a:pPr>
            <a:r>
              <a:rPr b="0" i="1" lang="pl-PL" sz="2000" spc="-1" strike="noStrike">
                <a:solidFill>
                  <a:srgbClr val="000000"/>
                </a:solidFill>
                <a:latin typeface="Arial"/>
                <a:ea typeface="DejaVu Sans"/>
              </a:rPr>
              <a:t>    </a:t>
            </a:r>
            <a:r>
              <a:rPr b="0" i="1" lang="pl-PL" sz="2000" spc="-1" strike="noStrike">
                <a:solidFill>
                  <a:srgbClr val="000000"/>
                </a:solidFill>
                <a:latin typeface="Arial"/>
                <a:ea typeface="DejaVu Sans"/>
              </a:rPr>
              <a:t>Jeśli coś nie działa, rób coś innego.</a:t>
            </a:r>
            <a:endParaRPr b="0" lang="pl-PL" sz="2000" spc="-1" strike="noStrike">
              <a:latin typeface="Arial"/>
            </a:endParaRPr>
          </a:p>
          <a:p>
            <a:pPr algn="ctr">
              <a:lnSpc>
                <a:spcPct val="100000"/>
              </a:lnSpc>
              <a:buNone/>
            </a:pPr>
            <a:r>
              <a:rPr b="0" i="1" lang="pl-PL" sz="2000" spc="-1" strike="noStrike">
                <a:solidFill>
                  <a:srgbClr val="000000"/>
                </a:solidFill>
                <a:latin typeface="Arial"/>
                <a:ea typeface="DejaVu Sans"/>
              </a:rPr>
              <a:t>    </a:t>
            </a:r>
            <a:r>
              <a:rPr b="0" i="1" lang="pl-PL" sz="2000" spc="-1" strike="noStrike">
                <a:solidFill>
                  <a:srgbClr val="000000"/>
                </a:solidFill>
                <a:latin typeface="Arial"/>
                <a:ea typeface="DejaVu Sans"/>
              </a:rPr>
              <a:t>Jeśli coś się nie zepsuło </a:t>
            </a:r>
            <a:r>
              <a:rPr b="0" i="1" lang="pl-PL" sz="2000" spc="-1" strike="noStrike">
                <a:solidFill>
                  <a:srgbClr val="800000"/>
                </a:solidFill>
                <a:latin typeface="Arial"/>
                <a:ea typeface="DejaVu Sans"/>
              </a:rPr>
              <a:t>– nie naprawiaj tego</a:t>
            </a:r>
            <a:r>
              <a:rPr b="0" i="1" lang="pl-PL" sz="2000" spc="-1" strike="noStrike" baseline="33000">
                <a:solidFill>
                  <a:srgbClr val="800000"/>
                </a:solidFill>
                <a:latin typeface="Arial"/>
                <a:ea typeface="DejaVu Sans"/>
              </a:rPr>
              <a:t>1.</a:t>
            </a: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nSpc>
                <a:spcPct val="100000"/>
              </a:lnSpc>
              <a:buNone/>
            </a:pPr>
            <a:endParaRPr b="0" lang="pl-PL" sz="2000" spc="-1" strike="noStrike">
              <a:latin typeface="Arial"/>
            </a:endParaRPr>
          </a:p>
          <a:p>
            <a:pPr>
              <a:lnSpc>
                <a:spcPct val="100000"/>
              </a:lnSpc>
              <a:buNone/>
            </a:pPr>
            <a:r>
              <a:rPr b="0" lang="pl-PL" sz="2000" spc="-1" strike="noStrike" baseline="33000">
                <a:solidFill>
                  <a:srgbClr val="800000"/>
                </a:solidFill>
                <a:latin typeface="Arial"/>
                <a:ea typeface="DejaVu Sans"/>
              </a:rPr>
              <a:t>1. Filozofia centralna TSR </a:t>
            </a:r>
            <a:endParaRPr b="0" lang="pl-PL" sz="2000" spc="-1" strike="noStrike">
              <a:latin typeface="Arial"/>
            </a:endParaRPr>
          </a:p>
          <a:p>
            <a:pPr algn="ctr">
              <a:lnSpc>
                <a:spcPct val="100000"/>
              </a:lnSpc>
              <a:buNone/>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2" name="CustomShape 1"/>
          <p:cNvSpPr/>
          <p:nvPr/>
        </p:nvSpPr>
        <p:spPr>
          <a:xfrm>
            <a:off x="457200" y="273240"/>
            <a:ext cx="8227800" cy="11433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pl-PL" sz="2000" spc="-1" strike="noStrike">
                <a:solidFill>
                  <a:srgbClr val="000000"/>
                </a:solidFill>
                <a:latin typeface="Arial"/>
                <a:ea typeface="DejaVu Sans"/>
              </a:rPr>
              <a:t>Mediare - być w środku</a:t>
            </a:r>
            <a:endParaRPr b="0" lang="pl-PL" sz="2000" spc="-1" strike="noStrike">
              <a:latin typeface="Arial"/>
            </a:endParaRPr>
          </a:p>
        </p:txBody>
      </p:sp>
      <p:sp>
        <p:nvSpPr>
          <p:cNvPr id="63" name="CustomShape 2"/>
          <p:cNvSpPr/>
          <p:nvPr/>
        </p:nvSpPr>
        <p:spPr>
          <a:xfrm>
            <a:off x="457200" y="1604520"/>
            <a:ext cx="8227800" cy="3975840"/>
          </a:xfrm>
          <a:prstGeom prst="rect">
            <a:avLst/>
          </a:prstGeom>
          <a:noFill/>
          <a:ln w="0">
            <a:noFill/>
          </a:ln>
        </p:spPr>
        <p:style>
          <a:lnRef idx="0"/>
          <a:fillRef idx="0"/>
          <a:effectRef idx="0"/>
          <a:fontRef idx="minor"/>
        </p:style>
      </p:sp>
      <p:pic>
        <p:nvPicPr>
          <p:cNvPr id="64" name="" descr=""/>
          <p:cNvPicPr/>
          <p:nvPr/>
        </p:nvPicPr>
        <p:blipFill>
          <a:blip r:embed="rId2"/>
          <a:stretch/>
        </p:blipFill>
        <p:spPr>
          <a:xfrm>
            <a:off x="1321560" y="1703880"/>
            <a:ext cx="6093000" cy="405468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5" name="CustomShape 1"/>
          <p:cNvSpPr/>
          <p:nvPr/>
        </p:nvSpPr>
        <p:spPr>
          <a:xfrm>
            <a:off x="540720" y="216000"/>
            <a:ext cx="8061120" cy="605160"/>
          </a:xfrm>
          <a:prstGeom prst="rect">
            <a:avLst/>
          </a:prstGeom>
          <a:noFill/>
          <a:ln w="0">
            <a:noFill/>
          </a:ln>
        </p:spPr>
        <p:style>
          <a:lnRef idx="0"/>
          <a:fillRef idx="0"/>
          <a:effectRef idx="0"/>
          <a:fontRef idx="minor"/>
        </p:style>
        <p:txBody>
          <a:bodyPr lIns="46800" rIns="45720" tIns="45000" bIns="45000" anchor="ctr">
            <a:noAutofit/>
          </a:bodyPr>
          <a:p>
            <a:pPr algn="ctr">
              <a:lnSpc>
                <a:spcPct val="100000"/>
              </a:lnSpc>
              <a:buNone/>
            </a:pPr>
            <a:r>
              <a:rPr b="0" lang="pl-PL" sz="2400" spc="-1" strike="noStrike">
                <a:solidFill>
                  <a:srgbClr val="000000"/>
                </a:solidFill>
                <a:latin typeface="Arial"/>
                <a:ea typeface="Century Gothic"/>
              </a:rPr>
              <a:t>Mediacja rówieśnicza </a:t>
            </a:r>
            <a:endParaRPr b="0" lang="pl-PL" sz="2400" spc="-1" strike="noStrike">
              <a:latin typeface="Arial"/>
            </a:endParaRPr>
          </a:p>
        </p:txBody>
      </p:sp>
      <p:sp>
        <p:nvSpPr>
          <p:cNvPr id="66" name="CustomShape 2"/>
          <p:cNvSpPr/>
          <p:nvPr/>
        </p:nvSpPr>
        <p:spPr>
          <a:xfrm>
            <a:off x="540720" y="900000"/>
            <a:ext cx="8061120" cy="6016680"/>
          </a:xfrm>
          <a:prstGeom prst="rect">
            <a:avLst/>
          </a:prstGeom>
          <a:noFill/>
          <a:ln w="0">
            <a:noFill/>
          </a:ln>
        </p:spPr>
        <p:style>
          <a:lnRef idx="0"/>
          <a:fillRef idx="0"/>
          <a:effectRef idx="0"/>
          <a:fontRef idx="minor"/>
        </p:style>
        <p:txBody>
          <a:bodyPr lIns="45720" rIns="45720" tIns="45000" bIns="45000" anchor="t">
            <a:noAutofit/>
          </a:bodyPr>
          <a:p>
            <a:pPr algn="just">
              <a:lnSpc>
                <a:spcPct val="100000"/>
              </a:lnSpc>
              <a:buNone/>
            </a:pPr>
            <a:endParaRPr b="0" lang="pl-PL" sz="1800" spc="-1" strike="noStrike">
              <a:latin typeface="Arial"/>
            </a:endParaRPr>
          </a:p>
          <a:p>
            <a:pPr algn="just">
              <a:lnSpc>
                <a:spcPct val="100000"/>
              </a:lnSpc>
              <a:buNone/>
            </a:pPr>
            <a:endParaRPr b="0" lang="pl-PL" sz="1800" spc="-1" strike="noStrike">
              <a:latin typeface="Arial"/>
            </a:endParaRPr>
          </a:p>
          <a:p>
            <a:pPr algn="ctr">
              <a:lnSpc>
                <a:spcPct val="100000"/>
              </a:lnSpc>
              <a:buNone/>
            </a:pPr>
            <a:r>
              <a:rPr b="0" lang="pl-PL" sz="2000" spc="-1" strike="noStrike">
                <a:solidFill>
                  <a:srgbClr val="000000"/>
                </a:solidFill>
                <a:latin typeface="Arial"/>
                <a:ea typeface="Century Gothic"/>
              </a:rPr>
              <a:t>Oddanie konfliktu zwaśnionym stronom przebiega przy współudziale osoby trzeciej kontrolującej cały proces, pełniącej funkcje gospodarza postępowania. Osoba ta nie wpływa wprost na rozstrzygnięcie. Interwencja naprawcza to także rodzaj planowanych działań profilaktycznych odnoszących się do zadośćuczynienia zastępującego represję. </a:t>
            </a: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r>
              <a:rPr b="0" lang="pl-PL" sz="2000" spc="-1" strike="noStrike">
                <a:solidFill>
                  <a:srgbClr val="000000"/>
                </a:solidFill>
                <a:latin typeface="Arial"/>
                <a:ea typeface="Century Gothic"/>
              </a:rPr>
              <a:t>Konstruowanie działań  w modelu sprawiedliwości naprawczej – przy współudziale uczniów, rodziców i całej społeczność szkolnej. </a:t>
            </a:r>
            <a:endParaRPr b="0" lang="pl-PL" sz="2000" spc="-1" strike="noStrike">
              <a:latin typeface="Arial"/>
            </a:endParaRPr>
          </a:p>
          <a:p>
            <a:pPr algn="ctr">
              <a:lnSpc>
                <a:spcPct val="100000"/>
              </a:lnSpc>
              <a:buNone/>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7" name="CustomShape 1"/>
          <p:cNvSpPr/>
          <p:nvPr/>
        </p:nvSpPr>
        <p:spPr>
          <a:xfrm>
            <a:off x="540720" y="0"/>
            <a:ext cx="8061120" cy="2244600"/>
          </a:xfrm>
          <a:prstGeom prst="rect">
            <a:avLst/>
          </a:prstGeom>
          <a:noFill/>
          <a:ln w="0">
            <a:noFill/>
          </a:ln>
        </p:spPr>
        <p:style>
          <a:lnRef idx="0"/>
          <a:fillRef idx="0"/>
          <a:effectRef idx="0"/>
          <a:fontRef idx="minor"/>
        </p:style>
      </p:sp>
      <p:sp>
        <p:nvSpPr>
          <p:cNvPr id="68"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gn="ctr">
              <a:lnSpc>
                <a:spcPct val="100000"/>
              </a:lnSpc>
              <a:buNone/>
            </a:pPr>
            <a:endParaRPr b="0" lang="pl-PL" sz="1800" spc="-1" strike="noStrike">
              <a:latin typeface="Arial"/>
            </a:endParaRPr>
          </a:p>
          <a:p>
            <a:pPr algn="ctr">
              <a:lnSpc>
                <a:spcPct val="100000"/>
              </a:lnSpc>
              <a:buNone/>
            </a:pPr>
            <a:endParaRPr b="0" lang="pl-PL" sz="1800" spc="-1" strike="noStrike">
              <a:latin typeface="Arial"/>
            </a:endParaRPr>
          </a:p>
          <a:p>
            <a:pPr algn="ctr">
              <a:lnSpc>
                <a:spcPct val="100000"/>
              </a:lnSpc>
              <a:buNone/>
            </a:pPr>
            <a:endParaRPr b="0" lang="pl-PL" sz="1800" spc="-1" strike="noStrike">
              <a:latin typeface="Arial"/>
            </a:endParaRPr>
          </a:p>
          <a:p>
            <a:pPr algn="ctr">
              <a:lnSpc>
                <a:spcPct val="100000"/>
              </a:lnSpc>
              <a:buNone/>
            </a:pPr>
            <a:r>
              <a:rPr b="0" lang="pl-PL" sz="2000" spc="-1" strike="noStrike">
                <a:solidFill>
                  <a:srgbClr val="000000"/>
                </a:solidFill>
                <a:latin typeface="Arial"/>
                <a:ea typeface="DejaVu Sans"/>
              </a:rPr>
              <a:t>Mediator nie może być zakładnikiem sukcesu</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9" name="CustomShape 1"/>
          <p:cNvSpPr/>
          <p:nvPr/>
        </p:nvSpPr>
        <p:spPr>
          <a:xfrm>
            <a:off x="457200" y="273240"/>
            <a:ext cx="8227800" cy="1143360"/>
          </a:xfrm>
          <a:prstGeom prst="rect">
            <a:avLst/>
          </a:prstGeom>
          <a:noFill/>
          <a:ln w="0">
            <a:noFill/>
          </a:ln>
        </p:spPr>
        <p:style>
          <a:lnRef idx="0"/>
          <a:fillRef idx="0"/>
          <a:effectRef idx="0"/>
          <a:fontRef idx="minor"/>
        </p:style>
      </p:sp>
      <p:sp>
        <p:nvSpPr>
          <p:cNvPr id="70"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342720" indent="-340560" algn="ctr">
              <a:lnSpc>
                <a:spcPct val="100000"/>
              </a:lnSpc>
              <a:buNone/>
              <a:tabLst>
                <a:tab algn="l" pos="0"/>
              </a:tabLst>
            </a:pPr>
            <a:r>
              <a:rPr b="1" lang="pl-PL" sz="2200" spc="-1" strike="noStrike" u="sng">
                <a:solidFill>
                  <a:srgbClr val="000000"/>
                </a:solidFill>
                <a:uFill>
                  <a:solidFill>
                    <a:srgbClr val="ffffff"/>
                  </a:solidFill>
                </a:uFill>
                <a:latin typeface="Arial"/>
                <a:ea typeface="DejaVu Sans"/>
              </a:rPr>
              <a:t>Józef i jego rodzina, czyli co się dzieje po 20 latach zaniedbań?</a:t>
            </a:r>
            <a:endParaRPr b="0" lang="pl-PL" sz="2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71" name="CustomShape 1"/>
          <p:cNvSpPr/>
          <p:nvPr/>
        </p:nvSpPr>
        <p:spPr>
          <a:xfrm>
            <a:off x="457200" y="273240"/>
            <a:ext cx="8227800" cy="1143360"/>
          </a:xfrm>
          <a:prstGeom prst="rect">
            <a:avLst/>
          </a:prstGeom>
          <a:noFill/>
          <a:ln w="0">
            <a:noFill/>
          </a:ln>
        </p:spPr>
        <p:style>
          <a:lnRef idx="0"/>
          <a:fillRef idx="0"/>
          <a:effectRef idx="0"/>
          <a:fontRef idx="minor"/>
        </p:style>
      </p:sp>
      <p:sp>
        <p:nvSpPr>
          <p:cNvPr id="72"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gn="ctr">
              <a:lnSpc>
                <a:spcPct val="95000"/>
              </a:lnSpc>
              <a:buNone/>
            </a:pPr>
            <a:r>
              <a:rPr b="0" lang="pl-PL" sz="2000" spc="-1" strike="noStrike">
                <a:solidFill>
                  <a:srgbClr val="000000"/>
                </a:solidFill>
                <a:latin typeface="Arial"/>
                <a:ea typeface="Microsoft YaHei"/>
              </a:rPr>
              <a:t>Józef T., l. 60, ojciec 5 dzieci. Zarzut znęcania nad rodziną; </a:t>
            </a:r>
            <a:r>
              <a:rPr b="0" i="1" lang="pl-PL" sz="2000" spc="-1" strike="noStrike">
                <a:solidFill>
                  <a:srgbClr val="000000"/>
                </a:solidFill>
                <a:latin typeface="Arial"/>
                <a:ea typeface="Microsoft YaHei"/>
              </a:rPr>
              <a:t>...bił pasem, zmuszał do jedzenia kału z muszli, polewał wrzątkiem, rzucał siekierą</a:t>
            </a:r>
            <a:r>
              <a:rPr b="0" lang="pl-PL" sz="2000" spc="-1" strike="noStrike">
                <a:solidFill>
                  <a:srgbClr val="000000"/>
                </a:solidFill>
                <a:latin typeface="Arial"/>
                <a:ea typeface="Microsoft YaHei"/>
              </a:rPr>
              <a:t>.</a:t>
            </a:r>
            <a:endParaRPr b="0" lang="pl-PL" sz="2000" spc="-1" strike="noStrike">
              <a:latin typeface="Arial"/>
            </a:endParaRPr>
          </a:p>
          <a:p>
            <a:pPr algn="ctr">
              <a:lnSpc>
                <a:spcPct val="95000"/>
              </a:lnSpc>
              <a:buNone/>
            </a:pPr>
            <a:endParaRPr b="0" lang="pl-PL" sz="2000" spc="-1" strike="noStrike">
              <a:latin typeface="Arial"/>
            </a:endParaRPr>
          </a:p>
          <a:p>
            <a:pPr algn="ctr">
              <a:lnSpc>
                <a:spcPct val="95000"/>
              </a:lnSpc>
              <a:buNone/>
            </a:pPr>
            <a:endParaRPr b="0" lang="pl-PL" sz="2000" spc="-1" strike="noStrike">
              <a:latin typeface="Arial"/>
            </a:endParaRPr>
          </a:p>
          <a:p>
            <a:pPr algn="ctr">
              <a:lnSpc>
                <a:spcPct val="95000"/>
              </a:lnSpc>
              <a:buNone/>
            </a:pPr>
            <a:endParaRPr b="0" lang="pl-PL" sz="2000" spc="-1" strike="noStrike">
              <a:latin typeface="Arial"/>
            </a:endParaRPr>
          </a:p>
          <a:p>
            <a:pPr algn="ctr">
              <a:lnSpc>
                <a:spcPct val="95000"/>
              </a:lnSpc>
              <a:buNone/>
            </a:pPr>
            <a:endParaRPr b="0" lang="pl-PL" sz="2000" spc="-1" strike="noStrike">
              <a:latin typeface="Arial"/>
            </a:endParaRPr>
          </a:p>
          <a:p>
            <a:pPr algn="ctr">
              <a:lnSpc>
                <a:spcPct val="95000"/>
              </a:lnSpc>
              <a:buNone/>
            </a:pPr>
            <a:endParaRPr b="0" lang="pl-PL" sz="2000" spc="-1" strike="noStrike">
              <a:latin typeface="Arial"/>
            </a:endParaRPr>
          </a:p>
          <a:p>
            <a:pPr>
              <a:lnSpc>
                <a:spcPct val="95000"/>
              </a:lnSpc>
              <a:buNone/>
            </a:pPr>
            <a:r>
              <a:rPr b="0" lang="pl-PL" sz="1600" spc="-1" strike="noStrike">
                <a:solidFill>
                  <a:srgbClr val="000000"/>
                </a:solidFill>
                <a:latin typeface="Arial"/>
                <a:ea typeface="Microsoft YaHei"/>
              </a:rPr>
              <a:t>Warunkowe umorzenie postępowania karnego</a:t>
            </a:r>
            <a:endParaRPr b="0" lang="pl-PL" sz="1600" spc="-1" strike="noStrike">
              <a:latin typeface="Arial"/>
            </a:endParaRPr>
          </a:p>
          <a:p>
            <a:pPr>
              <a:lnSpc>
                <a:spcPct val="95000"/>
              </a:lnSpc>
              <a:buNone/>
            </a:pPr>
            <a:endParaRPr b="0" lang="pl-PL" sz="1600" spc="-1" strike="noStrike">
              <a:latin typeface="Arial"/>
            </a:endParaRPr>
          </a:p>
          <a:p>
            <a:pPr algn="ctr">
              <a:lnSpc>
                <a:spcPct val="95000"/>
              </a:lnSpc>
              <a:buNone/>
            </a:pPr>
            <a:endParaRPr b="0" lang="pl-PL" sz="1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73" name="CustomShape 1"/>
          <p:cNvSpPr/>
          <p:nvPr/>
        </p:nvSpPr>
        <p:spPr>
          <a:xfrm>
            <a:off x="457200" y="273240"/>
            <a:ext cx="8227800" cy="1143360"/>
          </a:xfrm>
          <a:prstGeom prst="rect">
            <a:avLst/>
          </a:prstGeom>
          <a:noFill/>
          <a:ln w="0">
            <a:noFill/>
          </a:ln>
        </p:spPr>
        <p:style>
          <a:lnRef idx="0"/>
          <a:fillRef idx="0"/>
          <a:effectRef idx="0"/>
          <a:fontRef idx="minor"/>
        </p:style>
      </p:sp>
      <p:sp>
        <p:nvSpPr>
          <p:cNvPr id="74"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nSpc>
                <a:spcPct val="95000"/>
              </a:lnSpc>
              <a:buNone/>
            </a:pPr>
            <a:r>
              <a:rPr b="1" lang="pl-PL" sz="2200" spc="-1" strike="noStrike" u="sng">
                <a:solidFill>
                  <a:srgbClr val="000000"/>
                </a:solidFill>
                <a:uFill>
                  <a:solidFill>
                    <a:srgbClr val="ffffff"/>
                  </a:solidFill>
                </a:uFill>
                <a:latin typeface="Arial"/>
                <a:ea typeface="Microsoft YaHei"/>
              </a:rPr>
              <a:t>Czy możemy oddać syna?</a:t>
            </a:r>
            <a:endParaRPr b="0" lang="pl-PL" sz="2200" spc="-1" strike="noStrike">
              <a:latin typeface="Arial"/>
            </a:endParaRPr>
          </a:p>
          <a:p>
            <a:pPr>
              <a:lnSpc>
                <a:spcPct val="95000"/>
              </a:lnSpc>
              <a:buNone/>
            </a:pPr>
            <a:endParaRPr b="0" lang="pl-PL" sz="2200" spc="-1" strike="noStrike">
              <a:latin typeface="Arial"/>
            </a:endParaRPr>
          </a:p>
          <a:p>
            <a:pPr>
              <a:lnSpc>
                <a:spcPct val="95000"/>
              </a:lnSpc>
              <a:buNone/>
            </a:pPr>
            <a:endParaRPr b="0" lang="pl-PL" sz="2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75" name="CustomShape 1"/>
          <p:cNvSpPr/>
          <p:nvPr/>
        </p:nvSpPr>
        <p:spPr>
          <a:xfrm>
            <a:off x="457200" y="273240"/>
            <a:ext cx="8227800" cy="1143360"/>
          </a:xfrm>
          <a:prstGeom prst="rect">
            <a:avLst/>
          </a:prstGeom>
          <a:noFill/>
          <a:ln w="0">
            <a:noFill/>
          </a:ln>
        </p:spPr>
        <p:style>
          <a:lnRef idx="0"/>
          <a:fillRef idx="0"/>
          <a:effectRef idx="0"/>
          <a:fontRef idx="minor"/>
        </p:style>
      </p:sp>
      <p:sp>
        <p:nvSpPr>
          <p:cNvPr id="76"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gn="just">
              <a:lnSpc>
                <a:spcPct val="95000"/>
              </a:lnSpc>
              <a:buNone/>
            </a:pPr>
            <a:r>
              <a:rPr b="0" lang="pl-PL" sz="2000" spc="-1" strike="noStrike">
                <a:solidFill>
                  <a:srgbClr val="000000"/>
                </a:solidFill>
                <a:latin typeface="Arial"/>
                <a:ea typeface="Microsoft YaHei"/>
              </a:rPr>
              <a:t>Sprawa skierowana przez psychologa </a:t>
            </a:r>
            <a:r>
              <a:rPr b="0" i="1" lang="pl-PL" sz="2000" spc="-1" strike="noStrike">
                <a:solidFill>
                  <a:srgbClr val="000000"/>
                </a:solidFill>
                <a:latin typeface="Arial"/>
                <a:ea typeface="Microsoft YaHei"/>
              </a:rPr>
              <a:t>dziennej placówki wsparcia</a:t>
            </a:r>
            <a:r>
              <a:rPr b="0" lang="pl-PL" sz="2000" spc="-1" strike="noStrike">
                <a:solidFill>
                  <a:srgbClr val="000000"/>
                </a:solidFill>
                <a:latin typeface="Arial"/>
                <a:ea typeface="Microsoft YaHei"/>
              </a:rPr>
              <a:t>, podejrzenie przemoc w rodzinie, sprawca nieletni syn, pod nadzorem kuratora, pokrzywdzeni rodzice.</a:t>
            </a:r>
            <a:endParaRPr b="0" lang="pl-PL" sz="2000" spc="-1" strike="noStrike">
              <a:latin typeface="Arial"/>
            </a:endParaRPr>
          </a:p>
          <a:p>
            <a:pPr algn="just">
              <a:lnSpc>
                <a:spcPct val="95000"/>
              </a:lnSpc>
              <a:buNone/>
            </a:pPr>
            <a:r>
              <a:rPr b="1" lang="pl-PL" sz="2000" spc="-1" strike="noStrike">
                <a:solidFill>
                  <a:srgbClr val="000000"/>
                </a:solidFill>
                <a:latin typeface="Arial"/>
                <a:ea typeface="Microsoft YaHei"/>
              </a:rPr>
              <a:t>Zarzut matki:</a:t>
            </a:r>
            <a:r>
              <a:rPr b="0" lang="pl-PL" sz="2000" spc="-1" strike="noStrike">
                <a:solidFill>
                  <a:srgbClr val="000000"/>
                </a:solidFill>
                <a:latin typeface="Arial"/>
                <a:ea typeface="Microsoft YaHei"/>
              </a:rPr>
              <a:t> </a:t>
            </a:r>
            <a:r>
              <a:rPr b="0" i="1" lang="pl-PL" sz="2000" spc="-1" strike="noStrike">
                <a:solidFill>
                  <a:srgbClr val="000000"/>
                </a:solidFill>
                <a:latin typeface="Arial"/>
                <a:ea typeface="Microsoft YaHei"/>
              </a:rPr>
              <a:t>głośne słuchanie muzyki, natarczywe domaganie się rozmowy, bezpodstawne oskarżanie o uzależnienie od komputera</a:t>
            </a:r>
            <a:r>
              <a:rPr b="0" lang="pl-PL" sz="2000" spc="-1" strike="noStrike">
                <a:solidFill>
                  <a:srgbClr val="000000"/>
                </a:solidFill>
                <a:latin typeface="Arial"/>
                <a:ea typeface="Microsoft YaHei"/>
              </a:rPr>
              <a:t>.</a:t>
            </a:r>
            <a:endParaRPr b="0" lang="pl-PL" sz="2000" spc="-1" strike="noStrike">
              <a:latin typeface="Arial"/>
            </a:endParaRPr>
          </a:p>
          <a:p>
            <a:pPr algn="just">
              <a:lnSpc>
                <a:spcPct val="95000"/>
              </a:lnSpc>
              <a:buNone/>
            </a:pPr>
            <a:r>
              <a:rPr b="1" lang="pl-PL" sz="2000" spc="-1" strike="noStrike">
                <a:solidFill>
                  <a:srgbClr val="000000"/>
                </a:solidFill>
                <a:latin typeface="Arial"/>
                <a:ea typeface="Microsoft YaHei"/>
              </a:rPr>
              <a:t>Zarzut ojca</a:t>
            </a:r>
            <a:r>
              <a:rPr b="0" lang="pl-PL" sz="2000" spc="-1" strike="noStrike">
                <a:solidFill>
                  <a:srgbClr val="000000"/>
                </a:solidFill>
                <a:latin typeface="Arial"/>
                <a:ea typeface="Microsoft YaHei"/>
              </a:rPr>
              <a:t>: </a:t>
            </a:r>
            <a:r>
              <a:rPr b="0" i="1" lang="pl-PL" sz="2000" spc="-1" strike="noStrike">
                <a:solidFill>
                  <a:srgbClr val="000000"/>
                </a:solidFill>
                <a:latin typeface="Arial"/>
                <a:ea typeface="Microsoft YaHei"/>
              </a:rPr>
              <a:t>brak zdania</a:t>
            </a:r>
            <a:r>
              <a:rPr b="0" lang="pl-PL" sz="2000" spc="-1" strike="noStrike">
                <a:solidFill>
                  <a:srgbClr val="000000"/>
                </a:solidFill>
                <a:latin typeface="Arial"/>
                <a:ea typeface="Microsoft YaHei"/>
              </a:rPr>
              <a:t>.</a:t>
            </a:r>
            <a:endParaRPr b="0" lang="pl-PL" sz="2000" spc="-1" strike="noStrike">
              <a:latin typeface="Arial"/>
            </a:endParaRPr>
          </a:p>
          <a:p>
            <a:pPr>
              <a:lnSpc>
                <a:spcPct val="95000"/>
              </a:lnSpc>
              <a:buNone/>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40" name="CustomShape 3"/>
          <p:cNvSpPr/>
          <p:nvPr/>
        </p:nvSpPr>
        <p:spPr>
          <a:xfrm>
            <a:off x="457200" y="273240"/>
            <a:ext cx="8227800" cy="1143360"/>
          </a:xfrm>
          <a:prstGeom prst="rect">
            <a:avLst/>
          </a:prstGeom>
          <a:noFill/>
          <a:ln w="0">
            <a:noFill/>
          </a:ln>
        </p:spPr>
        <p:style>
          <a:lnRef idx="0"/>
          <a:fillRef idx="0"/>
          <a:effectRef idx="0"/>
          <a:fontRef idx="minor"/>
        </p:style>
      </p:sp>
      <p:sp>
        <p:nvSpPr>
          <p:cNvPr id="41" name="CustomShape 4"/>
          <p:cNvSpPr/>
          <p:nvPr/>
        </p:nvSpPr>
        <p:spPr>
          <a:xfrm>
            <a:off x="457200" y="1604520"/>
            <a:ext cx="8227800" cy="3975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pl-PL" sz="2000" spc="-1" strike="noStrike">
                <a:solidFill>
                  <a:srgbClr val="000000"/>
                </a:solidFill>
                <a:latin typeface="Arial"/>
                <a:ea typeface="DejaVu Sans"/>
              </a:rPr>
              <a:t>MEDIARE w języku łacińskim oznacza być w środku. </a:t>
            </a:r>
            <a:endParaRPr b="0" lang="pl-PL" sz="2000" spc="-1" strike="noStrike">
              <a:latin typeface="Arial"/>
            </a:endParaRPr>
          </a:p>
          <a:p>
            <a:pPr algn="ctr">
              <a:lnSpc>
                <a:spcPct val="100000"/>
              </a:lnSpc>
              <a:buNone/>
            </a:pPr>
            <a:r>
              <a:rPr b="0" lang="pl-PL" sz="2000" spc="-1" strike="noStrike">
                <a:solidFill>
                  <a:srgbClr val="000000"/>
                </a:solidFill>
                <a:latin typeface="Arial"/>
                <a:ea typeface="DejaVu Sans"/>
              </a:rPr>
              <a:t>Mediacja jest zatem procesem, w którym prócz stron konfliktu pojawia się "trzecia siła" - mediator. </a:t>
            </a:r>
            <a:endParaRPr b="0" lang="pl-PL" sz="2000" spc="-1" strike="noStrike">
              <a:latin typeface="Arial"/>
            </a:endParaRPr>
          </a:p>
          <a:p>
            <a:pPr algn="ctr">
              <a:lnSpc>
                <a:spcPct val="100000"/>
              </a:lnSpc>
              <a:buNone/>
            </a:pPr>
            <a:endParaRPr b="0" lang="pl-PL" sz="2000" spc="-1" strike="noStrike">
              <a:latin typeface="Arial"/>
            </a:endParaRPr>
          </a:p>
          <a:p>
            <a:pPr algn="ctr">
              <a:lnSpc>
                <a:spcPct val="100000"/>
              </a:lnSpc>
              <a:buNone/>
            </a:pPr>
            <a:r>
              <a:rPr b="0" lang="pl-PL" sz="2000" spc="-1" strike="noStrike">
                <a:solidFill>
                  <a:srgbClr val="000000"/>
                </a:solidFill>
                <a:latin typeface="Arial"/>
                <a:ea typeface="DejaVu Sans"/>
              </a:rPr>
              <a:t>MEDIATOR nie ma władzy do podejmowania decyzji merytorycznych. Celem mediatora jest działanie na rzecz stron - ich wspólnego porozumienia.</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77" name="CustomShape 1"/>
          <p:cNvSpPr/>
          <p:nvPr/>
        </p:nvSpPr>
        <p:spPr>
          <a:xfrm>
            <a:off x="457200" y="273240"/>
            <a:ext cx="8227800" cy="1143360"/>
          </a:xfrm>
          <a:prstGeom prst="rect">
            <a:avLst/>
          </a:prstGeom>
          <a:noFill/>
          <a:ln w="0">
            <a:noFill/>
          </a:ln>
        </p:spPr>
        <p:style>
          <a:lnRef idx="0"/>
          <a:fillRef idx="0"/>
          <a:effectRef idx="0"/>
          <a:fontRef idx="minor"/>
        </p:style>
      </p:sp>
      <p:sp>
        <p:nvSpPr>
          <p:cNvPr id="78" name="CustomShape 2"/>
          <p:cNvSpPr/>
          <p:nvPr/>
        </p:nvSpPr>
        <p:spPr>
          <a:xfrm>
            <a:off x="504000" y="1495440"/>
            <a:ext cx="8227800" cy="3975840"/>
          </a:xfrm>
          <a:prstGeom prst="rect">
            <a:avLst/>
          </a:prstGeom>
          <a:noFill/>
          <a:ln w="0">
            <a:noFill/>
          </a:ln>
        </p:spPr>
        <p:style>
          <a:lnRef idx="0"/>
          <a:fillRef idx="0"/>
          <a:effectRef idx="0"/>
          <a:fontRef idx="minor"/>
        </p:style>
        <p:txBody>
          <a:bodyPr lIns="0" rIns="0" tIns="0" bIns="0" anchor="t">
            <a:noAutofit/>
          </a:bodyPr>
          <a:p>
            <a:pPr algn="just">
              <a:lnSpc>
                <a:spcPct val="95000"/>
              </a:lnSpc>
              <a:buNone/>
            </a:pPr>
            <a:r>
              <a:rPr b="1" lang="pl-PL" sz="2000" spc="-1" strike="noStrike" u="sng">
                <a:solidFill>
                  <a:srgbClr val="000000"/>
                </a:solidFill>
                <a:uFill>
                  <a:solidFill>
                    <a:srgbClr val="ffffff"/>
                  </a:solidFill>
                </a:uFill>
                <a:latin typeface="Arial"/>
                <a:ea typeface="Microsoft YaHei"/>
              </a:rPr>
              <a:t>Syn l. 17</a:t>
            </a:r>
            <a:r>
              <a:rPr b="0" lang="pl-PL" sz="2000" spc="-1" strike="noStrike">
                <a:solidFill>
                  <a:srgbClr val="000000"/>
                </a:solidFill>
                <a:latin typeface="Arial"/>
                <a:ea typeface="Microsoft YaHei"/>
              </a:rPr>
              <a:t>, </a:t>
            </a:r>
            <a:r>
              <a:rPr b="0" i="1" lang="pl-PL" sz="2000" spc="-1" strike="noStrike">
                <a:solidFill>
                  <a:srgbClr val="000000"/>
                </a:solidFill>
                <a:latin typeface="Arial"/>
                <a:ea typeface="Microsoft YaHei"/>
              </a:rPr>
              <a:t>uczeń szkoły średniej: "oczekuję kieszonkowego, że matka nie będzie cały dzień grała na komputerze, że będzie ze mną rozmawiać o ważnych sprawach..."</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79" name="CustomShape 1"/>
          <p:cNvSpPr/>
          <p:nvPr/>
        </p:nvSpPr>
        <p:spPr>
          <a:xfrm>
            <a:off x="457200" y="273240"/>
            <a:ext cx="8227800" cy="1143360"/>
          </a:xfrm>
          <a:prstGeom prst="rect">
            <a:avLst/>
          </a:prstGeom>
          <a:noFill/>
          <a:ln w="0">
            <a:noFill/>
          </a:ln>
        </p:spPr>
        <p:style>
          <a:lnRef idx="0"/>
          <a:fillRef idx="0"/>
          <a:effectRef idx="0"/>
          <a:fontRef idx="minor"/>
        </p:style>
      </p:sp>
      <p:sp>
        <p:nvSpPr>
          <p:cNvPr id="80"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nSpc>
                <a:spcPct val="95000"/>
              </a:lnSpc>
              <a:buNone/>
            </a:pPr>
            <a:r>
              <a:rPr b="1" lang="pl-PL" sz="2000" spc="-1" strike="noStrike" u="sng">
                <a:solidFill>
                  <a:srgbClr val="000000"/>
                </a:solidFill>
                <a:uFill>
                  <a:solidFill>
                    <a:srgbClr val="ffffff"/>
                  </a:solidFill>
                </a:uFill>
                <a:latin typeface="Arial"/>
                <a:ea typeface="Microsoft YaHei"/>
              </a:rPr>
              <a:t>Matka</a:t>
            </a:r>
            <a:r>
              <a:rPr b="0" lang="pl-PL" sz="2000" spc="-1" strike="noStrike" u="sng">
                <a:solidFill>
                  <a:srgbClr val="000000"/>
                </a:solidFill>
                <a:uFill>
                  <a:solidFill>
                    <a:srgbClr val="ffffff"/>
                  </a:solidFill>
                </a:uFill>
                <a:latin typeface="Arial"/>
                <a:ea typeface="Microsoft YaHei"/>
              </a:rPr>
              <a:t>:</a:t>
            </a:r>
            <a:r>
              <a:rPr b="0" lang="pl-PL" sz="2000" spc="-1" strike="noStrike">
                <a:solidFill>
                  <a:srgbClr val="000000"/>
                </a:solidFill>
                <a:latin typeface="Arial"/>
                <a:ea typeface="Microsoft YaHei"/>
              </a:rPr>
              <a:t> "</a:t>
            </a:r>
            <a:r>
              <a:rPr b="0" i="1" lang="pl-PL" sz="2000" spc="-1" strike="noStrike">
                <a:solidFill>
                  <a:srgbClr val="000000"/>
                </a:solidFill>
                <a:latin typeface="Arial"/>
                <a:ea typeface="Microsoft YaHei"/>
              </a:rPr>
              <a:t>zgadzam się na kieszonkowe, ciche słuchanie muzyki , nie gram nałogowo na komputerze. Ja chcę aby w ugodzie zapisane było, że on (syn) będzie ze mną rozmawiał tylko w określonych godzinach w obecności męża</a:t>
            </a:r>
            <a:r>
              <a:rPr b="0" lang="pl-PL" sz="2000" spc="-1" strike="noStrike">
                <a:solidFill>
                  <a:srgbClr val="000000"/>
                </a:solidFill>
                <a:latin typeface="Arial"/>
                <a:ea typeface="Microsoft YaHei"/>
              </a:rPr>
              <a:t>..."</a:t>
            </a:r>
            <a:endParaRPr b="0" lang="pl-PL" sz="2000" spc="-1" strike="noStrike">
              <a:latin typeface="Arial"/>
            </a:endParaRPr>
          </a:p>
          <a:p>
            <a:pPr>
              <a:lnSpc>
                <a:spcPct val="95000"/>
              </a:lnSpc>
              <a:buNone/>
            </a:pPr>
            <a:endParaRPr b="0" lang="pl-PL" sz="2000" spc="-1" strike="noStrike">
              <a:latin typeface="Arial"/>
            </a:endParaRPr>
          </a:p>
          <a:p>
            <a:pPr>
              <a:lnSpc>
                <a:spcPct val="95000"/>
              </a:lnSpc>
              <a:buNone/>
            </a:pPr>
            <a:r>
              <a:rPr b="1" lang="pl-PL" sz="2000" spc="-1" strike="noStrike" u="sng">
                <a:solidFill>
                  <a:srgbClr val="000000"/>
                </a:solidFill>
                <a:uFill>
                  <a:solidFill>
                    <a:srgbClr val="ffffff"/>
                  </a:solidFill>
                </a:uFill>
                <a:latin typeface="Arial"/>
                <a:ea typeface="Microsoft YaHei"/>
              </a:rPr>
              <a:t>Ojciec</a:t>
            </a:r>
            <a:r>
              <a:rPr b="0" lang="pl-PL" sz="2000" spc="-1" strike="noStrike">
                <a:solidFill>
                  <a:srgbClr val="000000"/>
                </a:solidFill>
                <a:latin typeface="Arial"/>
                <a:ea typeface="Microsoft YaHei"/>
              </a:rPr>
              <a:t>: bez zdania.</a:t>
            </a:r>
            <a:endParaRPr b="0" lang="pl-PL" sz="2000" spc="-1" strike="noStrike">
              <a:latin typeface="Arial"/>
            </a:endParaRPr>
          </a:p>
          <a:p>
            <a:pPr>
              <a:lnSpc>
                <a:spcPct val="95000"/>
              </a:lnSpc>
              <a:buNone/>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81" name="CustomShape 1"/>
          <p:cNvSpPr/>
          <p:nvPr/>
        </p:nvSpPr>
        <p:spPr>
          <a:xfrm>
            <a:off x="457200" y="273240"/>
            <a:ext cx="8227800" cy="1143360"/>
          </a:xfrm>
          <a:prstGeom prst="rect">
            <a:avLst/>
          </a:prstGeom>
          <a:noFill/>
          <a:ln w="0">
            <a:noFill/>
          </a:ln>
        </p:spPr>
        <p:style>
          <a:lnRef idx="0"/>
          <a:fillRef idx="0"/>
          <a:effectRef idx="0"/>
          <a:fontRef idx="minor"/>
        </p:style>
      </p:sp>
      <p:sp>
        <p:nvSpPr>
          <p:cNvPr id="82" name="CustomShape 2"/>
          <p:cNvSpPr/>
          <p:nvPr/>
        </p:nvSpPr>
        <p:spPr>
          <a:xfrm>
            <a:off x="267480" y="1440000"/>
            <a:ext cx="8227800" cy="3975840"/>
          </a:xfrm>
          <a:prstGeom prst="rect">
            <a:avLst/>
          </a:prstGeom>
          <a:noFill/>
          <a:ln w="0">
            <a:noFill/>
          </a:ln>
        </p:spPr>
        <p:style>
          <a:lnRef idx="0"/>
          <a:fillRef idx="0"/>
          <a:effectRef idx="0"/>
          <a:fontRef idx="minor"/>
        </p:style>
        <p:txBody>
          <a:bodyPr lIns="0" rIns="0" tIns="0" bIns="0" anchor="t">
            <a:noAutofit/>
          </a:bodyPr>
          <a:p>
            <a:pPr>
              <a:lnSpc>
                <a:spcPct val="95000"/>
              </a:lnSpc>
              <a:buNone/>
            </a:pPr>
            <a:r>
              <a:rPr b="1" lang="pl-PL" sz="2200" spc="-1" strike="noStrike">
                <a:solidFill>
                  <a:srgbClr val="000000"/>
                </a:solidFill>
                <a:latin typeface="Arial"/>
                <a:ea typeface="Microsoft YaHei"/>
              </a:rPr>
              <a:t>Czy chce Pan zobaczyć zdjęcia?</a:t>
            </a:r>
            <a:endParaRPr b="0" lang="pl-PL" sz="2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pic>
        <p:nvPicPr>
          <p:cNvPr id="83" name="Obraz 1" descr=""/>
          <p:cNvPicPr/>
          <p:nvPr/>
        </p:nvPicPr>
        <p:blipFill>
          <a:blip r:embed="rId2"/>
          <a:stretch/>
        </p:blipFill>
        <p:spPr>
          <a:xfrm>
            <a:off x="0" y="0"/>
            <a:ext cx="9142200" cy="68378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42" name="CustomShape 1"/>
          <p:cNvSpPr/>
          <p:nvPr/>
        </p:nvSpPr>
        <p:spPr>
          <a:xfrm>
            <a:off x="457200" y="273240"/>
            <a:ext cx="8227800" cy="1143360"/>
          </a:xfrm>
          <a:prstGeom prst="rect">
            <a:avLst/>
          </a:prstGeom>
          <a:noFill/>
          <a:ln w="0">
            <a:noFill/>
          </a:ln>
        </p:spPr>
        <p:style>
          <a:lnRef idx="0"/>
          <a:fillRef idx="0"/>
          <a:effectRef idx="0"/>
          <a:fontRef idx="minor"/>
        </p:style>
      </p:sp>
      <p:sp>
        <p:nvSpPr>
          <p:cNvPr id="43"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gn="ctr">
              <a:lnSpc>
                <a:spcPct val="95000"/>
              </a:lnSpc>
              <a:buNone/>
            </a:pPr>
            <a:r>
              <a:rPr b="0" lang="pl-PL" sz="2000" spc="-1" strike="noStrike">
                <a:solidFill>
                  <a:srgbClr val="000000"/>
                </a:solidFill>
                <a:latin typeface="Arial"/>
                <a:ea typeface="DejaVu Sans"/>
              </a:rPr>
              <a:t>1.Mediacja elementem postępowania sądowego.</a:t>
            </a:r>
            <a:endParaRPr b="0" lang="pl-PL" sz="2000" spc="-1" strike="noStrike">
              <a:latin typeface="Arial"/>
            </a:endParaRPr>
          </a:p>
          <a:p>
            <a:pPr algn="ctr">
              <a:lnSpc>
                <a:spcPct val="95000"/>
              </a:lnSpc>
              <a:buNone/>
            </a:pPr>
            <a:endParaRPr b="0" lang="pl-PL" sz="2000" spc="-1" strike="noStrike">
              <a:latin typeface="Arial"/>
            </a:endParaRPr>
          </a:p>
          <a:p>
            <a:pPr algn="ctr">
              <a:lnSpc>
                <a:spcPct val="143000"/>
              </a:lnSpc>
              <a:buNone/>
            </a:pPr>
            <a:r>
              <a:rPr b="0" lang="pl-PL" sz="2000" spc="-1" strike="noStrike">
                <a:solidFill>
                  <a:srgbClr val="000000"/>
                </a:solidFill>
                <a:latin typeface="Arial"/>
                <a:ea typeface="DejaVu Sans"/>
              </a:rPr>
              <a:t>2.Mediacja jako alternatywa dla postępowania przed sądem.</a:t>
            </a:r>
            <a:endParaRPr b="0" lang="pl-PL" sz="2000" spc="-1" strike="noStrike">
              <a:latin typeface="Arial"/>
            </a:endParaRPr>
          </a:p>
          <a:p>
            <a:pPr algn="ctr">
              <a:lnSpc>
                <a:spcPct val="143000"/>
              </a:lnSpc>
              <a:buNone/>
            </a:pPr>
            <a:endParaRPr b="0" lang="pl-PL" sz="2000" spc="-1" strike="noStrike">
              <a:latin typeface="Arial"/>
            </a:endParaRPr>
          </a:p>
          <a:p>
            <a:pPr algn="ctr">
              <a:lnSpc>
                <a:spcPct val="143000"/>
              </a:lnSpc>
              <a:buNone/>
            </a:pPr>
            <a:r>
              <a:rPr b="0" lang="pl-PL" sz="2000" spc="-1" strike="noStrike">
                <a:solidFill>
                  <a:srgbClr val="000000"/>
                </a:solidFill>
                <a:latin typeface="Arial"/>
                <a:ea typeface="DejaVu Sans"/>
              </a:rPr>
              <a:t>3. Mediacja jako element zmiany/przekształcenie.</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44" name="CustomShape 1"/>
          <p:cNvSpPr/>
          <p:nvPr/>
        </p:nvSpPr>
        <p:spPr>
          <a:xfrm>
            <a:off x="457200" y="273240"/>
            <a:ext cx="8227800" cy="11433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pl-PL" sz="2400" spc="-1" strike="noStrike">
                <a:solidFill>
                  <a:srgbClr val="000000"/>
                </a:solidFill>
                <a:latin typeface="Arial"/>
                <a:ea typeface="DejaVu Sans"/>
              </a:rPr>
              <a:t>Kto decyduje o wyborze mediatora?</a:t>
            </a:r>
            <a:endParaRPr b="0" lang="pl-PL" sz="2400" spc="-1" strike="noStrike">
              <a:latin typeface="Arial"/>
            </a:endParaRPr>
          </a:p>
        </p:txBody>
      </p:sp>
      <p:sp>
        <p:nvSpPr>
          <p:cNvPr id="45"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431640" indent="-321480">
              <a:lnSpc>
                <a:spcPct val="95000"/>
              </a:lnSpc>
              <a:buNone/>
              <a:tabLst>
                <a:tab algn="l" pos="0"/>
              </a:tabLst>
            </a:pPr>
            <a:endParaRPr b="0" lang="pl-PL" sz="1800" spc="-1" strike="noStrike">
              <a:latin typeface="Arial"/>
            </a:endParaRPr>
          </a:p>
          <a:p>
            <a:pPr marL="431640" indent="-321480" algn="ctr">
              <a:lnSpc>
                <a:spcPct val="95000"/>
              </a:lnSpc>
              <a:buNone/>
              <a:tabLst>
                <a:tab algn="l" pos="0"/>
              </a:tabLst>
            </a:pPr>
            <a:endParaRPr b="0" lang="pl-PL" sz="1800" spc="-1" strike="noStrike">
              <a:latin typeface="Arial"/>
            </a:endParaRPr>
          </a:p>
          <a:p>
            <a:pPr marL="431640" indent="-321480" algn="ctr">
              <a:lnSpc>
                <a:spcPct val="95000"/>
              </a:lnSpc>
              <a:buNone/>
              <a:tabLst>
                <a:tab algn="l" pos="0"/>
              </a:tabLst>
            </a:pPr>
            <a:r>
              <a:rPr b="0" lang="pl-PL" sz="2000" spc="-1" strike="noStrike">
                <a:solidFill>
                  <a:srgbClr val="000000"/>
                </a:solidFill>
                <a:latin typeface="Arial"/>
                <a:ea typeface="DejaVu Sans"/>
              </a:rPr>
              <a:t>Strony lub Sąd.</a:t>
            </a:r>
            <a:endParaRPr b="0" lang="pl-PL" sz="2000" spc="-1" strike="noStrike">
              <a:latin typeface="Arial"/>
            </a:endParaRPr>
          </a:p>
          <a:p>
            <a:pPr marL="431640" indent="-321480" algn="ctr">
              <a:lnSpc>
                <a:spcPct val="95000"/>
              </a:lnSpc>
              <a:buNone/>
              <a:tabLst>
                <a:tab algn="l" pos="0"/>
              </a:tabLst>
            </a:pPr>
            <a:r>
              <a:rPr b="0" lang="pl-PL" sz="2000" spc="-1" strike="noStrike">
                <a:solidFill>
                  <a:srgbClr val="000000"/>
                </a:solidFill>
                <a:latin typeface="Arial"/>
                <a:ea typeface="DejaVu Sans"/>
              </a:rPr>
              <a:t>Wskazywane są najczęściej osoby wpisane na listy mediatorów prowadzone w Sądach Okręgowych. </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46" name="CustomShape 1"/>
          <p:cNvSpPr/>
          <p:nvPr/>
        </p:nvSpPr>
        <p:spPr>
          <a:xfrm>
            <a:off x="457200" y="273240"/>
            <a:ext cx="8227800" cy="11433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pl-PL" sz="2400" spc="-1" strike="noStrike">
                <a:solidFill>
                  <a:srgbClr val="000000"/>
                </a:solidFill>
                <a:latin typeface="Arial"/>
                <a:ea typeface="DejaVu Sans"/>
              </a:rPr>
              <a:t>Przebieg mediacji</a:t>
            </a:r>
            <a:endParaRPr b="0" lang="pl-PL" sz="2400" spc="-1" strike="noStrike">
              <a:latin typeface="Arial"/>
            </a:endParaRPr>
          </a:p>
        </p:txBody>
      </p:sp>
      <p:sp>
        <p:nvSpPr>
          <p:cNvPr id="47"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431640" indent="-321480">
              <a:lnSpc>
                <a:spcPct val="95000"/>
              </a:lnSpc>
              <a:buNone/>
              <a:tabLst>
                <a:tab algn="l" pos="0"/>
              </a:tabLst>
            </a:pPr>
            <a:r>
              <a:rPr b="0" lang="pl-PL" sz="2000" spc="-1" strike="noStrike">
                <a:solidFill>
                  <a:srgbClr val="000000"/>
                </a:solidFill>
                <a:latin typeface="Arial"/>
                <a:ea typeface="DejaVu Sans"/>
              </a:rPr>
              <a:t>1. Mediator kontaktuje się ze stronami.</a:t>
            </a:r>
            <a:endParaRPr b="0" lang="pl-PL" sz="2000" spc="-1" strike="noStrike">
              <a:latin typeface="Arial"/>
            </a:endParaRPr>
          </a:p>
          <a:p>
            <a:pPr marL="431640" indent="-321480">
              <a:lnSpc>
                <a:spcPct val="95000"/>
              </a:lnSpc>
              <a:buNone/>
              <a:tabLst>
                <a:tab algn="l" pos="0"/>
              </a:tabLst>
            </a:pPr>
            <a:endParaRPr b="0" lang="pl-PL" sz="2000" spc="-1" strike="noStrike">
              <a:latin typeface="Arial"/>
            </a:endParaRPr>
          </a:p>
          <a:p>
            <a:pPr marL="431640" indent="-321480">
              <a:lnSpc>
                <a:spcPct val="95000"/>
              </a:lnSpc>
              <a:buNone/>
              <a:tabLst>
                <a:tab algn="l" pos="0"/>
              </a:tabLst>
            </a:pPr>
            <a:r>
              <a:rPr b="0" lang="pl-PL" sz="2000" spc="-1" strike="noStrike">
                <a:solidFill>
                  <a:srgbClr val="000000"/>
                </a:solidFill>
                <a:latin typeface="Arial"/>
                <a:ea typeface="DejaVu Sans"/>
              </a:rPr>
              <a:t>2. Przeprowadza spotkanie wstępne – wspólne lub na osobności.</a:t>
            </a:r>
            <a:endParaRPr b="0" lang="pl-PL" sz="2000" spc="-1" strike="noStrike">
              <a:latin typeface="Arial"/>
            </a:endParaRPr>
          </a:p>
          <a:p>
            <a:pPr marL="431640" indent="-321480">
              <a:lnSpc>
                <a:spcPct val="95000"/>
              </a:lnSpc>
              <a:buNone/>
              <a:tabLst>
                <a:tab algn="l" pos="0"/>
              </a:tabLst>
            </a:pPr>
            <a:endParaRPr b="0" lang="pl-PL" sz="2000" spc="-1" strike="noStrike">
              <a:latin typeface="Arial"/>
            </a:endParaRPr>
          </a:p>
          <a:p>
            <a:pPr marL="431640" indent="-321480">
              <a:lnSpc>
                <a:spcPct val="95000"/>
              </a:lnSpc>
              <a:buNone/>
              <a:tabLst>
                <a:tab algn="l" pos="0"/>
              </a:tabLst>
            </a:pPr>
            <a:r>
              <a:rPr b="0" lang="pl-PL" sz="2000" spc="-1" strike="noStrike">
                <a:solidFill>
                  <a:srgbClr val="000000"/>
                </a:solidFill>
                <a:latin typeface="Arial"/>
                <a:ea typeface="DejaVu Sans"/>
              </a:rPr>
              <a:t>3. Przeprowadza spotkanie właściwe poprzez monolog mediatora, wskazanie korzyści zawarcia porozumienia i odnosząc się do oczekiwań stron.</a:t>
            </a:r>
            <a:endParaRPr b="0" lang="pl-PL" sz="2000" spc="-1" strike="noStrike">
              <a:latin typeface="Arial"/>
            </a:endParaRPr>
          </a:p>
          <a:p>
            <a:pPr marL="431640" indent="-321480">
              <a:lnSpc>
                <a:spcPct val="95000"/>
              </a:lnSpc>
              <a:buNone/>
              <a:tabLst>
                <a:tab algn="l" pos="0"/>
              </a:tabLst>
            </a:pPr>
            <a:endParaRPr b="0" lang="pl-PL" sz="2000" spc="-1" strike="noStrike">
              <a:latin typeface="Arial"/>
            </a:endParaRPr>
          </a:p>
          <a:p>
            <a:pPr marL="431640" indent="-321480">
              <a:lnSpc>
                <a:spcPct val="95000"/>
              </a:lnSpc>
              <a:buNone/>
              <a:tabLst>
                <a:tab algn="l" pos="0"/>
              </a:tabLst>
            </a:pPr>
            <a:r>
              <a:rPr b="0" lang="pl-PL" sz="2000" spc="-1" strike="noStrike">
                <a:solidFill>
                  <a:srgbClr val="000000"/>
                </a:solidFill>
                <a:latin typeface="Arial"/>
                <a:ea typeface="DejaVu Sans"/>
              </a:rPr>
              <a:t>4.  Sporządza protokół / sprawozdanie wraz z ugodą.</a:t>
            </a:r>
            <a:endParaRPr b="0" lang="pl-PL" sz="2000" spc="-1" strike="noStrike">
              <a:latin typeface="Arial"/>
            </a:endParaRPr>
          </a:p>
          <a:p>
            <a:pPr marL="431640" indent="-321480">
              <a:lnSpc>
                <a:spcPct val="95000"/>
              </a:lnSpc>
              <a:buNone/>
              <a:tabLst>
                <a:tab algn="l" pos="0"/>
              </a:tabLst>
            </a:pPr>
            <a:endParaRPr b="0" lang="pl-PL" sz="2000" spc="-1" strike="noStrike">
              <a:latin typeface="Arial"/>
            </a:endParaRPr>
          </a:p>
          <a:p>
            <a:pPr marL="431640" indent="-321480">
              <a:lnSpc>
                <a:spcPct val="95000"/>
              </a:lnSpc>
              <a:buNone/>
              <a:tabLst>
                <a:tab algn="l" pos="0"/>
              </a:tabLst>
            </a:pP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48" name="CustomShape 1"/>
          <p:cNvSpPr/>
          <p:nvPr/>
        </p:nvSpPr>
        <p:spPr>
          <a:xfrm>
            <a:off x="457200" y="273240"/>
            <a:ext cx="8227800" cy="1143360"/>
          </a:xfrm>
          <a:prstGeom prst="rect">
            <a:avLst/>
          </a:prstGeom>
          <a:noFill/>
          <a:ln w="0">
            <a:noFill/>
          </a:ln>
        </p:spPr>
        <p:style>
          <a:lnRef idx="0"/>
          <a:fillRef idx="0"/>
          <a:effectRef idx="0"/>
          <a:fontRef idx="minor"/>
        </p:style>
      </p:sp>
      <p:sp>
        <p:nvSpPr>
          <p:cNvPr id="49"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r>
              <a:rPr b="0" lang="pl-PL" sz="2000" spc="-1" strike="noStrike">
                <a:solidFill>
                  <a:srgbClr val="000000"/>
                </a:solidFill>
                <a:latin typeface="Arial"/>
                <a:ea typeface="DejaVu Sans"/>
              </a:rPr>
              <a:t>Wybrane techniki mediacji</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0" name="CustomShape 1"/>
          <p:cNvSpPr/>
          <p:nvPr/>
        </p:nvSpPr>
        <p:spPr>
          <a:xfrm>
            <a:off x="457200" y="273240"/>
            <a:ext cx="8227800" cy="1143360"/>
          </a:xfrm>
          <a:prstGeom prst="rect">
            <a:avLst/>
          </a:prstGeom>
          <a:noFill/>
          <a:ln w="0">
            <a:noFill/>
          </a:ln>
        </p:spPr>
        <p:style>
          <a:lnRef idx="0"/>
          <a:fillRef idx="0"/>
          <a:effectRef idx="0"/>
          <a:fontRef idx="minor"/>
        </p:style>
      </p:sp>
      <p:sp>
        <p:nvSpPr>
          <p:cNvPr id="51"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a:lnSpc>
                <a:spcPct val="100000"/>
              </a:lnSpc>
              <a:buNone/>
            </a:pPr>
            <a:r>
              <a:rPr b="0" lang="pl-PL" sz="2000" spc="-1" strike="noStrike">
                <a:solidFill>
                  <a:srgbClr val="000000"/>
                </a:solidFill>
                <a:latin typeface="Arial"/>
                <a:ea typeface="DejaVu Sans"/>
              </a:rPr>
              <a:t>Redukowanie konfliktu</a:t>
            </a:r>
            <a:endParaRPr b="0" lang="pl-PL" sz="2000" spc="-1" strike="noStrike">
              <a:latin typeface="Arial"/>
            </a:endParaRPr>
          </a:p>
          <a:p>
            <a:pPr>
              <a:lnSpc>
                <a:spcPct val="100000"/>
              </a:lnSpc>
              <a:buNone/>
            </a:pPr>
            <a:endParaRPr b="0" lang="pl-PL" sz="2000" spc="-1" strike="noStrike">
              <a:latin typeface="Arial"/>
            </a:endParaRPr>
          </a:p>
          <a:p>
            <a:pPr marL="342720" indent="-340560" algn="ctr">
              <a:lnSpc>
                <a:spcPct val="100000"/>
              </a:lnSpc>
              <a:buNone/>
              <a:tabLst>
                <a:tab algn="l" pos="0"/>
              </a:tabLst>
            </a:pPr>
            <a:endParaRPr b="0" lang="pl-PL" sz="2000" spc="-1" strike="noStrike">
              <a:latin typeface="Arial"/>
            </a:endParaRPr>
          </a:p>
          <a:p>
            <a:pPr marL="342720" indent="-340560" algn="ctr">
              <a:lnSpc>
                <a:spcPct val="100000"/>
              </a:lnSpc>
              <a:buNone/>
              <a:tabLst>
                <a:tab algn="l" pos="0"/>
              </a:tabLst>
            </a:pPr>
            <a:endParaRPr b="0" lang="pl-PL" sz="2000" spc="-1" strike="noStrike">
              <a:latin typeface="Arial"/>
            </a:endParaRPr>
          </a:p>
          <a:p>
            <a:pPr marL="342720" indent="-340560" algn="ctr">
              <a:lnSpc>
                <a:spcPct val="100000"/>
              </a:lnSpc>
              <a:buNone/>
              <a:tabLst>
                <a:tab algn="l" pos="0"/>
              </a:tabLst>
            </a:pPr>
            <a:r>
              <a:rPr b="0" lang="pl-PL" sz="2000" spc="-1" strike="noStrike">
                <a:solidFill>
                  <a:srgbClr val="000000"/>
                </a:solidFill>
                <a:latin typeface="Arial"/>
                <a:ea typeface="DejaVu Sans"/>
              </a:rPr>
              <a:t>- interwencje werbalne i niewerbalne -</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2" name="CustomShape 1"/>
          <p:cNvSpPr/>
          <p:nvPr/>
        </p:nvSpPr>
        <p:spPr>
          <a:xfrm>
            <a:off x="457200" y="273240"/>
            <a:ext cx="8227800" cy="1143360"/>
          </a:xfrm>
          <a:prstGeom prst="rect">
            <a:avLst/>
          </a:prstGeom>
          <a:noFill/>
          <a:ln w="0">
            <a:noFill/>
          </a:ln>
        </p:spPr>
        <p:style>
          <a:lnRef idx="0"/>
          <a:fillRef idx="0"/>
          <a:effectRef idx="0"/>
          <a:fontRef idx="minor"/>
        </p:style>
      </p:sp>
      <p:sp>
        <p:nvSpPr>
          <p:cNvPr id="53"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endParaRPr b="0" lang="pl-PL" sz="1800" spc="-1" strike="noStrike">
              <a:latin typeface="Arial"/>
            </a:endParaRPr>
          </a:p>
          <a:p>
            <a:pPr marL="342720" indent="-340560" algn="ctr">
              <a:lnSpc>
                <a:spcPct val="100000"/>
              </a:lnSpc>
              <a:buNone/>
              <a:tabLst>
                <a:tab algn="l" pos="0"/>
              </a:tabLst>
            </a:pPr>
            <a:r>
              <a:rPr b="0" lang="pl-PL" sz="2000" spc="-1" strike="noStrike">
                <a:solidFill>
                  <a:srgbClr val="000000"/>
                </a:solidFill>
                <a:latin typeface="Arial"/>
                <a:ea typeface="DejaVu Sans"/>
              </a:rPr>
              <a:t>„</a:t>
            </a:r>
            <a:r>
              <a:rPr b="0" lang="pl-PL" sz="2000" spc="-1" strike="noStrike">
                <a:solidFill>
                  <a:srgbClr val="000000"/>
                </a:solidFill>
                <a:latin typeface="Arial"/>
                <a:ea typeface="DejaVu Sans"/>
              </a:rPr>
              <a:t>Trzeci” uczestnik.</a:t>
            </a:r>
            <a:endParaRPr b="0" lang="pl-PL" sz="2000" spc="-1" strike="noStrike">
              <a:latin typeface="Arial"/>
            </a:endParaRPr>
          </a:p>
          <a:p>
            <a:pPr marL="342720" indent="-340560" algn="ctr">
              <a:lnSpc>
                <a:spcPct val="100000"/>
              </a:lnSpc>
              <a:buNone/>
              <a:tabLst>
                <a:tab algn="l" pos="0"/>
              </a:tabLst>
            </a:pPr>
            <a:endParaRPr b="0" lang="pl-PL" sz="2000" spc="-1" strike="noStrike">
              <a:latin typeface="Arial"/>
            </a:endParaRPr>
          </a:p>
          <a:p>
            <a:pPr marL="342720" indent="-340560" algn="ctr">
              <a:lnSpc>
                <a:spcPct val="100000"/>
              </a:lnSpc>
              <a:buNone/>
              <a:tabLst>
                <a:tab algn="l" pos="0"/>
              </a:tabLst>
            </a:pPr>
            <a:r>
              <a:rPr b="0" lang="pl-PL" sz="2000" spc="-1" strike="noStrike">
                <a:solidFill>
                  <a:srgbClr val="000000"/>
                </a:solidFill>
                <a:latin typeface="Arial"/>
                <a:ea typeface="DejaVu Sans"/>
              </a:rPr>
              <a:t>Odwrócenie ról.</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4" name="CustomShape 1"/>
          <p:cNvSpPr/>
          <p:nvPr/>
        </p:nvSpPr>
        <p:spPr>
          <a:xfrm>
            <a:off x="457200" y="273240"/>
            <a:ext cx="8227800" cy="1143360"/>
          </a:xfrm>
          <a:prstGeom prst="rect">
            <a:avLst/>
          </a:prstGeom>
          <a:noFill/>
          <a:ln w="0">
            <a:noFill/>
          </a:ln>
        </p:spPr>
        <p:style>
          <a:lnRef idx="0"/>
          <a:fillRef idx="0"/>
          <a:effectRef idx="0"/>
          <a:fontRef idx="minor"/>
        </p:style>
      </p:sp>
      <p:sp>
        <p:nvSpPr>
          <p:cNvPr id="55" name="CustomShape 2"/>
          <p:cNvSpPr/>
          <p:nvPr/>
        </p:nvSpPr>
        <p:spPr>
          <a:xfrm>
            <a:off x="457200" y="1604520"/>
            <a:ext cx="8227800" cy="3975840"/>
          </a:xfrm>
          <a:prstGeom prst="rect">
            <a:avLst/>
          </a:prstGeom>
          <a:noFill/>
          <a:ln w="0">
            <a:noFill/>
          </a:ln>
        </p:spPr>
        <p:style>
          <a:lnRef idx="0"/>
          <a:fillRef idx="0"/>
          <a:effectRef idx="0"/>
          <a:fontRef idx="minor"/>
        </p:style>
        <p:txBody>
          <a:bodyPr lIns="0" rIns="0" tIns="0" bIns="0" anchor="t">
            <a:noAutofit/>
          </a:bodyPr>
          <a:p>
            <a:pPr marL="342720" indent="-340560" algn="ctr">
              <a:lnSpc>
                <a:spcPct val="100000"/>
              </a:lnSpc>
              <a:buNone/>
              <a:tabLst>
                <a:tab algn="l" pos="0"/>
              </a:tabLst>
            </a:pPr>
            <a:r>
              <a:rPr b="0" lang="pl-PL" sz="2000" spc="-1" strike="noStrike">
                <a:solidFill>
                  <a:srgbClr val="000000"/>
                </a:solidFill>
                <a:latin typeface="Arial"/>
                <a:ea typeface="DejaVu Sans"/>
              </a:rPr>
              <a:t>Skalowanie w poszukiwaniu obszaru zgody.</a:t>
            </a:r>
            <a:endParaRPr b="0" lang="pl-PL" sz="2000" spc="-1" strike="noStrike">
              <a:latin typeface="Arial"/>
            </a:endParaRPr>
          </a:p>
          <a:p>
            <a:pPr marL="342720" indent="-340560" algn="ctr">
              <a:lnSpc>
                <a:spcPct val="100000"/>
              </a:lnSpc>
              <a:buNone/>
              <a:tabLst>
                <a:tab algn="l" pos="0"/>
              </a:tabLst>
            </a:pPr>
            <a:endParaRPr b="0" lang="pl-PL" sz="2000" spc="-1" strike="noStrike">
              <a:latin typeface="Arial"/>
            </a:endParaRPr>
          </a:p>
          <a:p>
            <a:pPr marL="342720" indent="-340560" algn="ctr">
              <a:lnSpc>
                <a:spcPct val="100000"/>
              </a:lnSpc>
              <a:buNone/>
              <a:tabLst>
                <a:tab algn="l" pos="0"/>
              </a:tabLst>
            </a:pPr>
            <a:r>
              <a:rPr b="0" lang="pl-PL" sz="2000" spc="-1" strike="noStrike">
                <a:solidFill>
                  <a:srgbClr val="000000"/>
                </a:solidFill>
                <a:latin typeface="Arial"/>
                <a:ea typeface="DejaVu Sans"/>
              </a:rPr>
              <a:t> </a:t>
            </a:r>
            <a:r>
              <a:rPr b="0" lang="pl-PL" sz="2000" spc="-1" strike="noStrike">
                <a:solidFill>
                  <a:srgbClr val="000000"/>
                </a:solidFill>
                <a:latin typeface="Arial"/>
                <a:ea typeface="DejaVu Sans"/>
              </a:rPr>
              <a:t>Komplementowanie/docenianie.</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837</TotalTime>
  <Application>LibreOffice/7.3.1.3$Windows_X86_64 LibreOffice_project/a69ca51ded25f3eefd52d7bf9a5fad8c90b87951</Application>
  <AppVersion>15.0000</AppVersion>
  <Paragraphs>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Natalia Kasper</dc:creator>
  <dc:description/>
  <dc:language>pl-PL</dc:language>
  <cp:lastModifiedBy/>
  <cp:lastPrinted>2018-10-24T21:08:54Z</cp:lastPrinted>
  <dcterms:modified xsi:type="dcterms:W3CDTF">2024-12-02T12:39:16Z</dcterms:modified>
  <cp:revision>112</cp:revision>
  <dc:subject/>
  <dc:title>Prezentacja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0</vt:i4>
  </property>
  <property fmtid="{D5CDD505-2E9C-101B-9397-08002B2CF9AE}" pid="7" name="PresentationFormat">
    <vt:lpwstr>Pokaz na ekranie (4:3)</vt:lpwstr>
  </property>
  <property fmtid="{D5CDD505-2E9C-101B-9397-08002B2CF9AE}" pid="8" name="ScaleCrop">
    <vt:bool>0</vt:bool>
  </property>
  <property fmtid="{D5CDD505-2E9C-101B-9397-08002B2CF9AE}" pid="9" name="ShareDoc">
    <vt:bool>0</vt:bool>
  </property>
  <property fmtid="{D5CDD505-2E9C-101B-9397-08002B2CF9AE}" pid="10" name="Slides">
    <vt:i4>3</vt:i4>
  </property>
</Properties>
</file>